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matic SC" panose="020B0604020202020204" charset="0"/>
      <p:regular r:id="rId27"/>
      <p:bold r:id="rId28"/>
    </p:embeddedFont>
    <p:embeddedFont>
      <p:font typeface="Calibri" panose="020F0502020204030204" pitchFamily="34" charset="0"/>
      <p:regular r:id="rId29"/>
      <p:bold r:id="rId30"/>
      <p:italic r:id="rId31"/>
      <p:boldItalic r:id="rId32"/>
    </p:embeddedFont>
    <p:embeddedFont>
      <p:font typeface="Architects Daughter" panose="020B0604020202020204" charset="0"/>
      <p:regular r:id="rId33"/>
    </p:embeddedFont>
    <p:embeddedFont>
      <p:font typeface="Source Code Pro" panose="020B0509030403020204" pitchFamily="49"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6A87BD-6278-433E-8C3E-D0D7CA18E98D}">
  <a:tblStyle styleId="{196A87BD-6278-433E-8C3E-D0D7CA18E98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23" d="100"/>
          <a:sy n="123" d="100"/>
        </p:scale>
        <p:origin x="612" y="9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455158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libguides.uta.edu/dml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libguides.uta.edu/datavizl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29052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After creating the draft policy and rubric I began searching for resources to complete the environmental scan. I started with an excel spreadsheet. </a:t>
            </a:r>
          </a:p>
          <a:p>
            <a:pPr lvl="0">
              <a:spcBef>
                <a:spcPts val="0"/>
              </a:spcBef>
              <a:buNone/>
            </a:pPr>
            <a:endParaRPr/>
          </a:p>
          <a:p>
            <a:pPr lvl="0">
              <a:spcBef>
                <a:spcPts val="0"/>
              </a:spcBef>
              <a:buNone/>
            </a:pPr>
            <a:r>
              <a:rPr lang="en"/>
              <a:t>For internal purposes I created 4 tabs, one for resources we currently own, one for subscriptions that we do not own, one for OA or freely available, and finally a tab with a legend. I quickly discovered when I was trying to include the subject areas covered by some of the resources this would not be easy, so I created general subject categories that could cover these areas and make it easier to show overlap. </a:t>
            </a:r>
          </a:p>
          <a:p>
            <a:pPr lvl="0">
              <a:spcBef>
                <a:spcPts val="0"/>
              </a:spcBef>
              <a:buNone/>
            </a:pPr>
            <a:r>
              <a:rPr lang="en"/>
              <a:t>Within each tab I created columns for the name of the resource, cost, URL, access type, formats available, subjects, where they pulled their data from, whether the original data is proprietary or freely available, ease of use or added benefits, and a section for notes. </a:t>
            </a:r>
          </a:p>
          <a:p>
            <a:pPr lvl="0">
              <a:spcBef>
                <a:spcPts val="0"/>
              </a:spcBef>
              <a:buNone/>
            </a:pPr>
            <a:endParaRPr/>
          </a:p>
          <a:p>
            <a:pPr lvl="0">
              <a:spcBef>
                <a:spcPts val="0"/>
              </a:spcBef>
              <a:buNone/>
            </a:pPr>
            <a:r>
              <a:rPr lang="en"/>
              <a:t>For each resource I, with the help of a student worker, Denise, I researched each of these areas. Some are not easy to find, or publicly available at all. Many paid resources do not necessarily indicate where they pull their data from, or if it is only proprietary data. I’ve just completed this portion and plan to contact vendors to see if they will share where their data comes from. This will help us understand if we are looking at proprietary data that we can only get through the resource, or if we are paying for an interface. Which, to be fair, we are willing to consider paying for a more usable interface if the original data is difficult to work with, lacks metadata, or is not discoverable for most users. </a:t>
            </a:r>
          </a:p>
        </p:txBody>
      </p:sp>
    </p:spTree>
    <p:extLst>
      <p:ext uri="{BB962C8B-B14F-4D97-AF65-F5344CB8AC3E}">
        <p14:creationId xmlns:p14="http://schemas.microsoft.com/office/powerpoint/2010/main" val="1751283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Don’t be shy about asking. Usually people are more than happy to give you their two cents on resources or at least let you know what they subscribe to</a:t>
            </a:r>
          </a:p>
        </p:txBody>
      </p:sp>
    </p:spTree>
    <p:extLst>
      <p:ext uri="{BB962C8B-B14F-4D97-AF65-F5344CB8AC3E}">
        <p14:creationId xmlns:p14="http://schemas.microsoft.com/office/powerpoint/2010/main" val="405440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As you can see here, there are plenty of data resources that are open access or freely available. However, some of these are not necessarily the easiest to use (Census data…) but many of these resources understand this weakness and are working toward improvements. </a:t>
            </a:r>
          </a:p>
        </p:txBody>
      </p:sp>
    </p:spTree>
    <p:extLst>
      <p:ext uri="{BB962C8B-B14F-4D97-AF65-F5344CB8AC3E}">
        <p14:creationId xmlns:p14="http://schemas.microsoft.com/office/powerpoint/2010/main" val="1107464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Just a note, we do not endorse or express preference for any of these resources. This is purely to give an idea of the sheer number and variety of data resources available. </a:t>
            </a:r>
          </a:p>
          <a:p>
            <a:pPr lvl="0">
              <a:spcBef>
                <a:spcPts val="0"/>
              </a:spcBef>
              <a:buNone/>
            </a:pPr>
            <a:r>
              <a:rPr lang="en"/>
              <a:t>Now that we have a list of resources, and some basic information about each, I will attempt to compare like to like, and discover what we actually need, and if we have all areas covered. </a:t>
            </a:r>
          </a:p>
        </p:txBody>
      </p:sp>
    </p:spTree>
    <p:extLst>
      <p:ext uri="{BB962C8B-B14F-4D97-AF65-F5344CB8AC3E}">
        <p14:creationId xmlns:p14="http://schemas.microsoft.com/office/powerpoint/2010/main" val="918135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668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200"/>
              <a:t>At UTA, Peace is working collaboratively with colleagues in the Division of Scholarly Communication to develop services around digital scholarship. Her role with research data services include instruction, consultations, and other support around data management and data visualization.</a:t>
            </a:r>
          </a:p>
        </p:txBody>
      </p:sp>
    </p:spTree>
    <p:extLst>
      <p:ext uri="{BB962C8B-B14F-4D97-AF65-F5344CB8AC3E}">
        <p14:creationId xmlns:p14="http://schemas.microsoft.com/office/powerpoint/2010/main" val="769558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2624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Two learning groups</a:t>
            </a:r>
          </a:p>
          <a:p>
            <a:pPr marL="457200" lvl="0" indent="-228600">
              <a:spcBef>
                <a:spcPts val="0"/>
              </a:spcBef>
            </a:pPr>
            <a:r>
              <a:rPr lang="en"/>
              <a:t>Special sessions: researchers visited and talked about their use of data in robotics and digital humanities (members from both groups attended)</a:t>
            </a:r>
          </a:p>
          <a:p>
            <a:pPr marL="457200" lvl="0" indent="-228600" rtl="0">
              <a:spcBef>
                <a:spcPts val="0"/>
              </a:spcBef>
            </a:pPr>
            <a:r>
              <a:rPr lang="en"/>
              <a:t>Data management learning group</a:t>
            </a:r>
          </a:p>
          <a:p>
            <a:pPr marL="914400" lvl="1" indent="-228600" rtl="0">
              <a:spcBef>
                <a:spcPts val="0"/>
              </a:spcBef>
            </a:pPr>
            <a:r>
              <a:rPr lang="en"/>
              <a:t>LibGuide: </a:t>
            </a:r>
            <a:r>
              <a:rPr lang="en" u="sng">
                <a:solidFill>
                  <a:schemeClr val="hlink"/>
                </a:solidFill>
                <a:hlinkClick r:id="rId3"/>
              </a:rPr>
              <a:t>http://libguides.uta.edu/dmlg</a:t>
            </a:r>
            <a:r>
              <a:rPr lang="en"/>
              <a:t> </a:t>
            </a:r>
          </a:p>
          <a:p>
            <a:pPr marL="914400" lvl="1" indent="-228600" rtl="0">
              <a:spcBef>
                <a:spcPts val="0"/>
              </a:spcBef>
            </a:pPr>
            <a:r>
              <a:rPr lang="en"/>
              <a:t>Topics covered:</a:t>
            </a:r>
          </a:p>
          <a:p>
            <a:pPr marL="1371600" lvl="2" indent="-228600" rtl="0">
              <a:spcBef>
                <a:spcPts val="0"/>
              </a:spcBef>
            </a:pPr>
            <a:r>
              <a:rPr lang="en"/>
              <a:t>Entire NECDMC curriculum &amp; some DataOne curriculum (data citing, metadata, DMPs, and more)</a:t>
            </a:r>
          </a:p>
          <a:p>
            <a:pPr marL="1371600" lvl="2" indent="-228600" rtl="0">
              <a:spcBef>
                <a:spcPts val="0"/>
              </a:spcBef>
            </a:pPr>
            <a:r>
              <a:rPr lang="en"/>
              <a:t>DMPTool</a:t>
            </a:r>
          </a:p>
          <a:p>
            <a:pPr marL="1371600" lvl="2" indent="-228600" rtl="0">
              <a:spcBef>
                <a:spcPts val="0"/>
              </a:spcBef>
            </a:pPr>
            <a:r>
              <a:rPr lang="en"/>
              <a:t>Data curation profiles</a:t>
            </a:r>
          </a:p>
          <a:p>
            <a:pPr marL="1371600" lvl="2" indent="-228600" rtl="0">
              <a:spcBef>
                <a:spcPts val="0"/>
              </a:spcBef>
            </a:pPr>
            <a:r>
              <a:rPr lang="en"/>
              <a:t>Funding agency mandates</a:t>
            </a:r>
          </a:p>
          <a:p>
            <a:pPr marL="457200" lvl="0" indent="-228600" rtl="0">
              <a:spcBef>
                <a:spcPts val="0"/>
              </a:spcBef>
            </a:pPr>
            <a:r>
              <a:rPr lang="en"/>
              <a:t>Data visualization learning group</a:t>
            </a:r>
          </a:p>
          <a:p>
            <a:pPr marL="914400" lvl="1" indent="-228600" rtl="0">
              <a:spcBef>
                <a:spcPts val="0"/>
              </a:spcBef>
            </a:pPr>
            <a:r>
              <a:rPr lang="en"/>
              <a:t>LibGuide: </a:t>
            </a:r>
            <a:r>
              <a:rPr lang="en" u="sng">
                <a:solidFill>
                  <a:schemeClr val="hlink"/>
                </a:solidFill>
                <a:hlinkClick r:id="rId4"/>
              </a:rPr>
              <a:t>http://libguides.uta.edu/datavizlg</a:t>
            </a:r>
            <a:r>
              <a:rPr lang="en"/>
              <a:t> </a:t>
            </a:r>
          </a:p>
          <a:p>
            <a:pPr marL="914400" lvl="1" indent="-228600" rtl="0">
              <a:spcBef>
                <a:spcPts val="0"/>
              </a:spcBef>
            </a:pPr>
            <a:r>
              <a:rPr lang="en"/>
              <a:t>Topics covered</a:t>
            </a:r>
          </a:p>
          <a:p>
            <a:pPr marL="1371600" lvl="2" indent="-228600" rtl="0">
              <a:lnSpc>
                <a:spcPct val="115000"/>
              </a:lnSpc>
              <a:spcBef>
                <a:spcPts val="0"/>
              </a:spcBef>
            </a:pPr>
            <a:r>
              <a:rPr lang="en">
                <a:latin typeface="Calibri"/>
                <a:ea typeface="Calibri"/>
                <a:cs typeface="Calibri"/>
                <a:sym typeface="Calibri"/>
              </a:rPr>
              <a:t>Dataset 101: Cleaning &amp; Restructuring Data</a:t>
            </a:r>
          </a:p>
          <a:p>
            <a:pPr marL="1371600" lvl="2" indent="-228600" rtl="0">
              <a:lnSpc>
                <a:spcPct val="115000"/>
              </a:lnSpc>
              <a:spcBef>
                <a:spcPts val="0"/>
              </a:spcBef>
            </a:pPr>
            <a:r>
              <a:rPr lang="en">
                <a:latin typeface="Calibri"/>
                <a:ea typeface="Calibri"/>
                <a:cs typeface="Calibri"/>
                <a:sym typeface="Calibri"/>
              </a:rPr>
              <a:t>Program Petting Zoo (learning quick programs like Infogram &amp; Plotly)</a:t>
            </a:r>
          </a:p>
          <a:p>
            <a:pPr marL="1371600" lvl="2" indent="-228600" rtl="0">
              <a:lnSpc>
                <a:spcPct val="115000"/>
              </a:lnSpc>
              <a:spcBef>
                <a:spcPts val="0"/>
              </a:spcBef>
            </a:pPr>
            <a:r>
              <a:rPr lang="en">
                <a:latin typeface="Calibri"/>
                <a:ea typeface="Calibri"/>
                <a:cs typeface="Calibri"/>
                <a:sym typeface="Calibri"/>
              </a:rPr>
              <a:t>Visualization 101: Best practices</a:t>
            </a:r>
          </a:p>
          <a:p>
            <a:pPr marL="1371600" lvl="2" indent="-228600" rtl="0">
              <a:lnSpc>
                <a:spcPct val="115000"/>
              </a:lnSpc>
              <a:spcBef>
                <a:spcPts val="0"/>
              </a:spcBef>
            </a:pPr>
            <a:r>
              <a:rPr lang="en">
                <a:latin typeface="Calibri"/>
                <a:ea typeface="Calibri"/>
                <a:cs typeface="Calibri"/>
                <a:sym typeface="Calibri"/>
              </a:rPr>
              <a:t>Graphing in Excel &amp; Google Fusion Tables</a:t>
            </a:r>
          </a:p>
          <a:p>
            <a:pPr marL="1371600" lvl="2" indent="-228600" rtl="0">
              <a:lnSpc>
                <a:spcPct val="115000"/>
              </a:lnSpc>
              <a:spcBef>
                <a:spcPts val="0"/>
              </a:spcBef>
            </a:pPr>
            <a:r>
              <a:rPr lang="en">
                <a:latin typeface="Calibri"/>
                <a:ea typeface="Calibri"/>
                <a:cs typeface="Calibri"/>
                <a:sym typeface="Calibri"/>
              </a:rPr>
              <a:t>Tableau training</a:t>
            </a:r>
          </a:p>
          <a:p>
            <a:pPr lvl="0" rtl="0">
              <a:spcBef>
                <a:spcPts val="0"/>
              </a:spcBef>
              <a:buNone/>
            </a:pPr>
            <a:r>
              <a:rPr lang="en"/>
              <a:t>Broader Library Training</a:t>
            </a:r>
          </a:p>
          <a:p>
            <a:pPr marL="457200" lvl="0" indent="-228600" rtl="0">
              <a:spcBef>
                <a:spcPts val="0"/>
              </a:spcBef>
            </a:pPr>
            <a:r>
              <a:rPr lang="en"/>
              <a:t>Liaisons’ hands-on workshop will be mid-October: Two half-day workshops. Goal: Comfort with language around data services, tools, and technology</a:t>
            </a:r>
          </a:p>
          <a:p>
            <a:pPr marL="457200" lvl="0" indent="-228600" rtl="0">
              <a:spcBef>
                <a:spcPts val="0"/>
              </a:spcBef>
            </a:pPr>
            <a:r>
              <a:rPr lang="en"/>
              <a:t>Front-line staff training throughout fall: During their big all staff meetings will be a new data topic provided regularly. Goal: Awareness of data services being offered and to whom to refer patrons/</a:t>
            </a:r>
          </a:p>
          <a:p>
            <a:pPr lvl="0">
              <a:spcBef>
                <a:spcPts val="0"/>
              </a:spcBef>
              <a:buNone/>
            </a:pPr>
            <a:endParaRPr/>
          </a:p>
        </p:txBody>
      </p:sp>
    </p:spTree>
    <p:extLst>
      <p:ext uri="{BB962C8B-B14F-4D97-AF65-F5344CB8AC3E}">
        <p14:creationId xmlns:p14="http://schemas.microsoft.com/office/powerpoint/2010/main" val="2883471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learning outcomes can be pinpointed by faculty and create the structure for customized instruction for their classes.</a:t>
            </a:r>
          </a:p>
          <a:p>
            <a:pPr lvl="0">
              <a:spcBef>
                <a:spcPts val="0"/>
              </a:spcBef>
              <a:buNone/>
            </a:pPr>
            <a:endParaRPr/>
          </a:p>
          <a:p>
            <a:pPr lvl="0">
              <a:spcBef>
                <a:spcPts val="0"/>
              </a:spcBef>
              <a:buNone/>
            </a:pPr>
            <a:endParaRPr/>
          </a:p>
          <a:p>
            <a:pPr lvl="0">
              <a:spcBef>
                <a:spcPts val="0"/>
              </a:spcBef>
              <a:buNone/>
            </a:pPr>
            <a:r>
              <a:rPr lang="en"/>
              <a:t>What are the two additional and two re-defined competencies?</a:t>
            </a:r>
          </a:p>
          <a:p>
            <a:pPr lvl="0">
              <a:spcBef>
                <a:spcPts val="0"/>
              </a:spcBef>
              <a:buNone/>
            </a:pPr>
            <a:endParaRPr/>
          </a:p>
          <a:p>
            <a:pPr lvl="0">
              <a:spcBef>
                <a:spcPts val="0"/>
              </a:spcBef>
              <a:buNone/>
            </a:pPr>
            <a:r>
              <a:rPr lang="en"/>
              <a:t>New:</a:t>
            </a:r>
          </a:p>
          <a:p>
            <a:pPr marL="457200" lvl="0" indent="-228600" rtl="0">
              <a:spcBef>
                <a:spcPts val="0"/>
              </a:spcBef>
            </a:pPr>
            <a:r>
              <a:rPr lang="en"/>
              <a:t>Data awareness and knowledge - understanding the role of data in research</a:t>
            </a:r>
          </a:p>
          <a:p>
            <a:pPr marL="457200" lvl="0" indent="-228600" rtl="0">
              <a:spcBef>
                <a:spcPts val="0"/>
              </a:spcBef>
            </a:pPr>
            <a:r>
              <a:rPr lang="en"/>
              <a:t>Data responsibility - recognizing and minimizing bias and/or ambiguous or misleading representation in reporting</a:t>
            </a:r>
          </a:p>
          <a:p>
            <a:pPr marL="457200" lvl="0" indent="-228600" rtl="0">
              <a:spcBef>
                <a:spcPts val="0"/>
              </a:spcBef>
            </a:pPr>
            <a:r>
              <a:rPr lang="en"/>
              <a:t>Data structuring and cleaning - preparing data for analysis</a:t>
            </a:r>
          </a:p>
          <a:p>
            <a:pPr lvl="0" rtl="0">
              <a:spcBef>
                <a:spcPts val="0"/>
              </a:spcBef>
              <a:buNone/>
            </a:pPr>
            <a:endParaRPr/>
          </a:p>
          <a:p>
            <a:pPr lvl="0" rtl="0">
              <a:spcBef>
                <a:spcPts val="0"/>
              </a:spcBef>
              <a:buNone/>
            </a:pPr>
            <a:r>
              <a:rPr lang="en"/>
              <a:t>Modified:</a:t>
            </a:r>
          </a:p>
          <a:p>
            <a:pPr marL="457200" lvl="0" indent="-228600" rtl="0">
              <a:spcBef>
                <a:spcPts val="0"/>
              </a:spcBef>
            </a:pPr>
            <a:r>
              <a:rPr lang="en"/>
              <a:t>Cultures of practice - changed from a competency to a component of each competency</a:t>
            </a:r>
          </a:p>
          <a:p>
            <a:pPr marL="457200" lvl="0" indent="-228600" rtl="0">
              <a:spcBef>
                <a:spcPts val="0"/>
              </a:spcBef>
            </a:pPr>
            <a:r>
              <a:rPr lang="en"/>
              <a:t>Quality assurance → Data quality and documentation</a:t>
            </a:r>
          </a:p>
          <a:p>
            <a:pPr marL="457200" lvl="0" indent="-228600" rtl="0">
              <a:spcBef>
                <a:spcPts val="0"/>
              </a:spcBef>
            </a:pPr>
            <a:r>
              <a:rPr lang="en"/>
              <a:t>Metadata → Data description</a:t>
            </a:r>
          </a:p>
        </p:txBody>
      </p:sp>
    </p:spTree>
    <p:extLst>
      <p:ext uri="{BB962C8B-B14F-4D97-AF65-F5344CB8AC3E}">
        <p14:creationId xmlns:p14="http://schemas.microsoft.com/office/powerpoint/2010/main" val="3227478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9725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58518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How did y’all choose these particular classes? </a:t>
            </a:r>
          </a:p>
          <a:p>
            <a:pPr lvl="0">
              <a:spcBef>
                <a:spcPts val="0"/>
              </a:spcBef>
              <a:buNone/>
            </a:pPr>
            <a:endParaRPr/>
          </a:p>
          <a:p>
            <a:pPr marL="457200" lvl="0" indent="-228600" rtl="0">
              <a:spcBef>
                <a:spcPts val="0"/>
              </a:spcBef>
            </a:pPr>
            <a:r>
              <a:rPr lang="en"/>
              <a:t>Journalism class - I looked at syllabi using UTA’s online system to find classes using data and reached out to 3 professors. I heard back from a professor teaching Data Journalism. She met with me and wants scaffolded instruction around data viz throughout the semester. </a:t>
            </a:r>
          </a:p>
          <a:p>
            <a:pPr marL="457200" lvl="0" indent="-228600" rtl="0">
              <a:spcBef>
                <a:spcPts val="0"/>
              </a:spcBef>
            </a:pPr>
            <a:r>
              <a:rPr lang="en"/>
              <a:t>Public Affairs classes - I cannot for the life of me remember how I got into contact with this professor. She teaches in CAPPA: the College of Architecture, Planning, and Public Policy. Someone connected me with her. So, I met with her and the library liaison to her department. She also wants several data instruction sessions around data viz in two classes; in her case, it’s for reporting &amp; policy development.</a:t>
            </a:r>
          </a:p>
          <a:p>
            <a:pPr marL="457200" lvl="0" indent="-228600" rtl="0">
              <a:spcBef>
                <a:spcPts val="0"/>
              </a:spcBef>
            </a:pPr>
            <a:r>
              <a:rPr lang="en"/>
              <a:t>Public Health class - This is a 3-credit semester course (Public Health Informatics) I am actually developing and will be teaching beginning this fall. So, I guess I talked to myself :P</a:t>
            </a:r>
          </a:p>
          <a:p>
            <a:pPr marL="457200" lvl="0" indent="-228600" rtl="0">
              <a:spcBef>
                <a:spcPts val="0"/>
              </a:spcBef>
            </a:pPr>
            <a:r>
              <a:rPr lang="en"/>
              <a:t>Nursing &amp; Economics classes- Two faculty members are working together on using data viz in their research. As the former primary nursing liaison, I was close with the nursing faculty member. We had a meeting with the three of us and the Economics library liaison. The meeting was around data management in their research project and creating visualizations, but they are also interested in data viz instruction (likely a one-shot) in their respective classes.</a:t>
            </a:r>
          </a:p>
        </p:txBody>
      </p:sp>
    </p:spTree>
    <p:extLst>
      <p:ext uri="{BB962C8B-B14F-4D97-AF65-F5344CB8AC3E}">
        <p14:creationId xmlns:p14="http://schemas.microsoft.com/office/powerpoint/2010/main" val="969329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Will you make the data competencies, once they’re completed, available to the public?</a:t>
            </a:r>
          </a:p>
          <a:p>
            <a:pPr lvl="0">
              <a:spcBef>
                <a:spcPts val="0"/>
              </a:spcBef>
              <a:buNone/>
            </a:pPr>
            <a:endParaRPr/>
          </a:p>
          <a:p>
            <a:pPr lvl="0">
              <a:spcBef>
                <a:spcPts val="0"/>
              </a:spcBef>
              <a:buNone/>
            </a:pPr>
            <a:r>
              <a:rPr lang="en"/>
              <a:t>Yes, I will. I will probably publish them openly at the end of the semester. That will allow me to make a few more adjustments now and after the pilots. </a:t>
            </a:r>
          </a:p>
          <a:p>
            <a:pPr lvl="0">
              <a:spcBef>
                <a:spcPts val="0"/>
              </a:spcBef>
              <a:buNone/>
            </a:pPr>
            <a:endParaRPr/>
          </a:p>
          <a:p>
            <a:pPr lvl="0">
              <a:spcBef>
                <a:spcPts val="0"/>
              </a:spcBef>
              <a:buNone/>
            </a:pPr>
            <a:r>
              <a:rPr lang="en"/>
              <a:t>Also, intermediate would include the learning outcomes listed under emerging, and expert would include those listed under emerging and intermediate. I hope that makes sense.</a:t>
            </a:r>
          </a:p>
        </p:txBody>
      </p:sp>
    </p:spTree>
    <p:extLst>
      <p:ext uri="{BB962C8B-B14F-4D97-AF65-F5344CB8AC3E}">
        <p14:creationId xmlns:p14="http://schemas.microsoft.com/office/powerpoint/2010/main" val="1314022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3434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0733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087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7557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a:t>Due to the incredible number of requests from liaisons and faculty for data resources, and the ever-expanding number of  available resources we knew three things.</a:t>
            </a:r>
          </a:p>
          <a:p>
            <a:pPr lvl="0">
              <a:spcBef>
                <a:spcPts val="0"/>
              </a:spcBef>
              <a:buNone/>
            </a:pPr>
            <a:r>
              <a:rPr lang="en" sz="1200"/>
              <a:t> 1) There is no way we can buy every data resource, but </a:t>
            </a:r>
          </a:p>
          <a:p>
            <a:pPr lvl="0">
              <a:spcBef>
                <a:spcPts val="0"/>
              </a:spcBef>
              <a:buNone/>
            </a:pPr>
            <a:r>
              <a:rPr lang="en" sz="1200"/>
              <a:t>2) we need to figure out a way to reasonably evaluate and provide resources that cover the necessary areas, and </a:t>
            </a:r>
          </a:p>
          <a:p>
            <a:pPr lvl="0">
              <a:spcBef>
                <a:spcPts val="0"/>
              </a:spcBef>
              <a:buNone/>
            </a:pPr>
            <a:r>
              <a:rPr lang="en" sz="1200"/>
              <a:t>3) data resources are very different from your typical library electronic resource and had their own considerations.</a:t>
            </a:r>
          </a:p>
          <a:p>
            <a:pPr lvl="0">
              <a:spcBef>
                <a:spcPts val="0"/>
              </a:spcBef>
              <a:buNone/>
            </a:pPr>
            <a:endParaRPr sz="1200"/>
          </a:p>
          <a:p>
            <a:pPr lvl="0">
              <a:spcBef>
                <a:spcPts val="0"/>
              </a:spcBef>
              <a:buNone/>
            </a:pPr>
            <a:r>
              <a:rPr lang="en" sz="1200"/>
              <a:t> In response to these needs we set out to do several things, </a:t>
            </a:r>
          </a:p>
          <a:p>
            <a:pPr lvl="0">
              <a:spcBef>
                <a:spcPts val="0"/>
              </a:spcBef>
              <a:buNone/>
            </a:pPr>
            <a:r>
              <a:rPr lang="en" sz="1200"/>
              <a:t>1) create a collection development policy that could guide our actions when looking to purchase data resources, </a:t>
            </a:r>
          </a:p>
          <a:p>
            <a:pPr lvl="0">
              <a:spcBef>
                <a:spcPts val="0"/>
              </a:spcBef>
              <a:buNone/>
            </a:pPr>
            <a:r>
              <a:rPr lang="en" sz="1200"/>
              <a:t>2) create a tool to evaluate data resources, and </a:t>
            </a:r>
          </a:p>
          <a:p>
            <a:pPr lvl="0" rtl="0">
              <a:spcBef>
                <a:spcPts val="0"/>
              </a:spcBef>
              <a:buNone/>
            </a:pPr>
            <a:r>
              <a:rPr lang="en" sz="1200"/>
              <a:t>3) complete an environmental scan to better understand what is out there and do an in-depth analysis to see what changes need to be made in our collection</a:t>
            </a:r>
          </a:p>
        </p:txBody>
      </p:sp>
    </p:spTree>
    <p:extLst>
      <p:ext uri="{BB962C8B-B14F-4D97-AF65-F5344CB8AC3E}">
        <p14:creationId xmlns:p14="http://schemas.microsoft.com/office/powerpoint/2010/main" val="403221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rubric acts as an easy way to document our review of each data resource. Saved in each product research folder we can now go back and see documentation regarding our decisions on any given resource we have investigated.</a:t>
            </a:r>
          </a:p>
        </p:txBody>
      </p:sp>
    </p:spTree>
    <p:extLst>
      <p:ext uri="{BB962C8B-B14F-4D97-AF65-F5344CB8AC3E}">
        <p14:creationId xmlns:p14="http://schemas.microsoft.com/office/powerpoint/2010/main" val="336603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 started by looking at common elements in other university data policies, added in a few from talks with liaisons, and my own research into what makes a good resource. Then simultaneously created a rubric and a corresponding policy. </a:t>
            </a:r>
          </a:p>
          <a:p>
            <a:pPr lvl="0">
              <a:spcBef>
                <a:spcPts val="0"/>
              </a:spcBef>
              <a:buNone/>
            </a:pPr>
            <a:r>
              <a:rPr lang="en"/>
              <a:t>Access or use: Consider number of users, how is the access provided (IP authentication, individual terminal, etc.), how good is the interface? </a:t>
            </a:r>
          </a:p>
          <a:p>
            <a:pPr lvl="0">
              <a:spcBef>
                <a:spcPts val="0"/>
              </a:spcBef>
              <a:buNone/>
            </a:pPr>
            <a:endParaRPr/>
          </a:p>
          <a:p>
            <a:pPr lvl="0">
              <a:spcBef>
                <a:spcPts val="0"/>
              </a:spcBef>
              <a:buNone/>
            </a:pPr>
            <a:r>
              <a:rPr lang="en"/>
              <a:t>Chronology: typically current and historical data will be useful; however, some places only want current data, ask your stakeholders</a:t>
            </a:r>
          </a:p>
          <a:p>
            <a:pPr lvl="0">
              <a:spcBef>
                <a:spcPts val="0"/>
              </a:spcBef>
              <a:buNone/>
            </a:pPr>
            <a:endParaRPr/>
          </a:p>
          <a:p>
            <a:pPr lvl="0">
              <a:spcBef>
                <a:spcPts val="0"/>
              </a:spcBef>
              <a:buNone/>
            </a:pPr>
            <a:r>
              <a:rPr lang="en"/>
              <a:t>Formats: Beware of proprietary formats, these will greatly restrict use and the ability to reuse or permanently acquire the data</a:t>
            </a:r>
          </a:p>
          <a:p>
            <a:pPr lvl="0">
              <a:spcBef>
                <a:spcPts val="0"/>
              </a:spcBef>
              <a:buNone/>
            </a:pPr>
            <a:endParaRPr/>
          </a:p>
          <a:p>
            <a:pPr lvl="0">
              <a:spcBef>
                <a:spcPts val="0"/>
              </a:spcBef>
              <a:buNone/>
            </a:pPr>
            <a:r>
              <a:rPr lang="en"/>
              <a:t>Metadata: This may be especially important for otherwise freely accessible data, adding quality metadata that increases the discoverability can be a great value add. It’s also important for proprietary data, if your users can’t find it and use it, then why pay for it? </a:t>
            </a:r>
          </a:p>
          <a:p>
            <a:pPr lvl="0">
              <a:spcBef>
                <a:spcPts val="0"/>
              </a:spcBef>
              <a:buNone/>
            </a:pPr>
            <a:endParaRPr/>
          </a:p>
          <a:p>
            <a:pPr lvl="0">
              <a:spcBef>
                <a:spcPts val="0"/>
              </a:spcBef>
              <a:buNone/>
            </a:pPr>
            <a:r>
              <a:rPr lang="en"/>
              <a:t>Quality: this should go without saying, but consider the relevant subject areas. Interdisciplinary data will get you more bang for your buck, but are you willing to purchase data for one specific area, one individual? These are all things you need to consider</a:t>
            </a:r>
          </a:p>
        </p:txBody>
      </p:sp>
    </p:spTree>
    <p:extLst>
      <p:ext uri="{BB962C8B-B14F-4D97-AF65-F5344CB8AC3E}">
        <p14:creationId xmlns:p14="http://schemas.microsoft.com/office/powerpoint/2010/main" val="281201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Usability: This goes hand-in-hand with the metadata, but also constitutes the interface. Consider your user. Is your user typical mostly undergraduates, graduates, faculty?</a:t>
            </a:r>
          </a:p>
          <a:p>
            <a:pPr lvl="0">
              <a:spcBef>
                <a:spcPts val="0"/>
              </a:spcBef>
              <a:buNone/>
            </a:pPr>
            <a:endParaRPr/>
          </a:p>
          <a:p>
            <a:pPr lvl="0">
              <a:spcBef>
                <a:spcPts val="0"/>
              </a:spcBef>
              <a:buNone/>
            </a:pPr>
            <a:r>
              <a:rPr lang="en"/>
              <a:t>Confidentiality: If data contains information confidential in nature or comes with personally identifiable information consider it carefully before collecting or hosting the data. If you are hosting it you are responsible for the security of the data. This is not something to be taken lightly. Individual researchers are always welcome to collect and store this data on their own. Many times researchers are better able to individually contact the creator of the data and store it more safely. </a:t>
            </a:r>
          </a:p>
          <a:p>
            <a:pPr lvl="0">
              <a:spcBef>
                <a:spcPts val="0"/>
              </a:spcBef>
              <a:buNone/>
            </a:pPr>
            <a:endParaRPr/>
          </a:p>
          <a:p>
            <a:pPr lvl="0">
              <a:spcBef>
                <a:spcPts val="0"/>
              </a:spcBef>
              <a:buNone/>
            </a:pPr>
            <a:r>
              <a:rPr lang="en"/>
              <a:t>Tutorials: One issue our users often face is they do not know how to import or export certain files types of data. If a resource has good tutorials or guides as to how to complete this it can be very useful and another great value add</a:t>
            </a:r>
          </a:p>
          <a:p>
            <a:pPr lvl="0">
              <a:spcBef>
                <a:spcPts val="0"/>
              </a:spcBef>
              <a:buNone/>
            </a:pPr>
            <a:endParaRPr/>
          </a:p>
          <a:p>
            <a:pPr lvl="0">
              <a:spcBef>
                <a:spcPts val="0"/>
              </a:spcBef>
              <a:buNone/>
            </a:pPr>
            <a:r>
              <a:rPr lang="en"/>
              <a:t>Licensing or Copyright: This is always an issue. Be sure you understand the implications of any contract you sign regarding the data you purchase or subscribe to. Sometimes vendors will place restrictions on public domain data because it was found through their platform. Be aware of this and look carefully through your contracts to be sure you know whether or not these restrictions are in place</a:t>
            </a:r>
          </a:p>
          <a:p>
            <a:pPr lvl="0">
              <a:spcBef>
                <a:spcPts val="0"/>
              </a:spcBef>
              <a:buNone/>
            </a:pPr>
            <a:endParaRPr/>
          </a:p>
          <a:p>
            <a:pPr lvl="0">
              <a:spcBef>
                <a:spcPts val="0"/>
              </a:spcBef>
              <a:buNone/>
            </a:pPr>
            <a:r>
              <a:rPr lang="en"/>
              <a:t>Other areas: These may not be deal-breakers, but are definitely things to consider and push back on with vendors. Many data resources are not necessarily made with academic institutions in mind so they may not have any policies or procedures in place for things like providing usage statistics or loaning the data to other institutions, but these are things that are typically important to libraries. You may have to do some vendor education with things like this. </a:t>
            </a:r>
          </a:p>
        </p:txBody>
      </p:sp>
    </p:spTree>
    <p:extLst>
      <p:ext uri="{BB962C8B-B14F-4D97-AF65-F5344CB8AC3E}">
        <p14:creationId xmlns:p14="http://schemas.microsoft.com/office/powerpoint/2010/main" val="107409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policy acts as an outward facing explanation of our internal processes. The policy was meant for public consumption and will hopefully become part of our overall collection development policy.</a:t>
            </a:r>
          </a:p>
        </p:txBody>
      </p:sp>
    </p:spTree>
    <p:extLst>
      <p:ext uri="{BB962C8B-B14F-4D97-AF65-F5344CB8AC3E}">
        <p14:creationId xmlns:p14="http://schemas.microsoft.com/office/powerpoint/2010/main" val="202490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I also included a narrative about the importance of data, but explained some of the restrictions and issues libraries face when acquiring these resources (i.e. high prices, great number of options, etc.)</a:t>
            </a:r>
          </a:p>
          <a:p>
            <a:pPr lvl="0">
              <a:spcBef>
                <a:spcPts val="0"/>
              </a:spcBef>
              <a:buNone/>
            </a:pPr>
            <a:endParaRPr/>
          </a:p>
          <a:p>
            <a:pPr lvl="0">
              <a:spcBef>
                <a:spcPts val="0"/>
              </a:spcBef>
              <a:buNone/>
            </a:pPr>
            <a:r>
              <a:rPr lang="en"/>
              <a:t>Geographical area: especially consider the emphasis at </a:t>
            </a:r>
          </a:p>
          <a:p>
            <a:pPr lvl="0">
              <a:spcBef>
                <a:spcPts val="0"/>
              </a:spcBef>
              <a:buNone/>
            </a:pPr>
            <a:r>
              <a:rPr lang="en"/>
              <a:t>your institution, we have a heavy local focus, not just Texas, but specifically Denton, be cognizant of your institutional needs</a:t>
            </a:r>
          </a:p>
          <a:p>
            <a:pPr lvl="0">
              <a:spcBef>
                <a:spcPts val="0"/>
              </a:spcBef>
              <a:buNone/>
            </a:pPr>
            <a:endParaRPr/>
          </a:p>
          <a:p>
            <a:pPr lvl="0">
              <a:spcBef>
                <a:spcPts val="0"/>
              </a:spcBef>
              <a:buNone/>
            </a:pPr>
            <a:r>
              <a:rPr lang="en"/>
              <a:t>Language: Consider whether or not you will accept </a:t>
            </a:r>
          </a:p>
          <a:p>
            <a:pPr lvl="0">
              <a:spcBef>
                <a:spcPts val="0"/>
              </a:spcBef>
              <a:buNone/>
            </a:pPr>
            <a:endParaRPr/>
          </a:p>
          <a:p>
            <a:pPr lvl="0">
              <a:spcBef>
                <a:spcPts val="0"/>
              </a:spcBef>
              <a:buNone/>
            </a:pPr>
            <a:r>
              <a:rPr lang="en"/>
              <a:t>Exceptions: use language like “case by case basis” or “we prefer” </a:t>
            </a:r>
          </a:p>
          <a:p>
            <a:pPr lvl="0">
              <a:spcBef>
                <a:spcPts val="0"/>
              </a:spcBef>
              <a:buNone/>
            </a:pPr>
            <a:endParaRPr/>
          </a:p>
        </p:txBody>
      </p:sp>
    </p:spTree>
    <p:extLst>
      <p:ext uri="{BB962C8B-B14F-4D97-AF65-F5344CB8AC3E}">
        <p14:creationId xmlns:p14="http://schemas.microsoft.com/office/powerpoint/2010/main" val="388511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blogs.lib.purdue.edu/dil/the-twelve-dil-competenci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allyson.rodriguez@unt.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peace@uta.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allnet.org/mm/Publications/products/procurement-toolkit.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escholarship.umassmed.edu/escience_symposium/2014/posters/6/" TargetMode="External"/><Relationship Id="rId5" Type="http://schemas.openxmlformats.org/officeDocument/2006/relationships/hyperlink" Target="http://libguides.uta.edu/opendata" TargetMode="External"/><Relationship Id="rId4" Type="http://schemas.openxmlformats.org/officeDocument/2006/relationships/hyperlink" Target="https://library.mcmaster.ca/maps/Library_Data_Service_Collection_Policy.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1775100"/>
          </a:xfrm>
          <a:prstGeom prst="rect">
            <a:avLst/>
          </a:prstGeom>
        </p:spPr>
        <p:txBody>
          <a:bodyPr lIns="91425" tIns="91425" rIns="91425" bIns="91425" anchor="ctr" anchorCtr="0">
            <a:noAutofit/>
          </a:bodyPr>
          <a:lstStyle/>
          <a:p>
            <a:pPr lvl="0" rtl="0">
              <a:spcBef>
                <a:spcPts val="0"/>
              </a:spcBef>
              <a:buNone/>
            </a:pPr>
            <a:r>
              <a:rPr lang="en"/>
              <a:t>Data</a:t>
            </a:r>
          </a:p>
        </p:txBody>
      </p:sp>
      <p:sp>
        <p:nvSpPr>
          <p:cNvPr id="57" name="Shape 57"/>
          <p:cNvSpPr txBox="1">
            <a:spLocks noGrp="1"/>
          </p:cNvSpPr>
          <p:nvPr>
            <p:ph type="subTitle" idx="1"/>
          </p:nvPr>
        </p:nvSpPr>
        <p:spPr>
          <a:xfrm>
            <a:off x="311700" y="3560947"/>
            <a:ext cx="8520600" cy="946500"/>
          </a:xfrm>
          <a:prstGeom prst="rect">
            <a:avLst/>
          </a:prstGeom>
        </p:spPr>
        <p:txBody>
          <a:bodyPr lIns="91425" tIns="91425" rIns="91425" bIns="91425" anchor="t" anchorCtr="0">
            <a:noAutofit/>
          </a:bodyPr>
          <a:lstStyle/>
          <a:p>
            <a:pPr marL="457200" lvl="0" indent="0" algn="l" rtl="0">
              <a:spcBef>
                <a:spcPts val="0"/>
              </a:spcBef>
              <a:buNone/>
            </a:pPr>
            <a:r>
              <a:rPr lang="en"/>
              <a:t>Allyson Rodriguez   	&amp; 	 Peace Ossom Williamson</a:t>
            </a:r>
          </a:p>
          <a:p>
            <a:pPr lvl="0" rtl="0">
              <a:spcBef>
                <a:spcPts val="0"/>
              </a:spcBef>
              <a:buNone/>
            </a:pPr>
            <a:endParaRPr sz="1200"/>
          </a:p>
          <a:p>
            <a:pPr lvl="0" algn="l" rtl="0">
              <a:spcBef>
                <a:spcPts val="0"/>
              </a:spcBef>
              <a:buNone/>
            </a:pPr>
            <a:r>
              <a:rPr lang="en" sz="1200"/>
              <a:t>    Strategic Collections Librarian    		   Director for Research Data Services</a:t>
            </a:r>
          </a:p>
          <a:p>
            <a:pPr lvl="0" algn="l" rtl="0">
              <a:spcBef>
                <a:spcPts val="0"/>
              </a:spcBef>
              <a:buNone/>
            </a:pPr>
            <a:r>
              <a:rPr lang="en" sz="1200"/>
              <a:t>       University of North Texas          	     University of Texas at Arlington</a:t>
            </a:r>
          </a:p>
        </p:txBody>
      </p:sp>
      <p:sp>
        <p:nvSpPr>
          <p:cNvPr id="58" name="Shape 58"/>
          <p:cNvSpPr txBox="1"/>
          <p:nvPr/>
        </p:nvSpPr>
        <p:spPr>
          <a:xfrm>
            <a:off x="169825" y="2072000"/>
            <a:ext cx="8790900" cy="1093800"/>
          </a:xfrm>
          <a:prstGeom prst="rect">
            <a:avLst/>
          </a:prstGeom>
          <a:noFill/>
          <a:ln>
            <a:noFill/>
          </a:ln>
        </p:spPr>
        <p:txBody>
          <a:bodyPr lIns="91425" tIns="91425" rIns="91425" bIns="91425" anchor="t" anchorCtr="0">
            <a:noAutofit/>
          </a:bodyPr>
          <a:lstStyle/>
          <a:p>
            <a:pPr lvl="0" algn="ctr" rtl="0">
              <a:spcBef>
                <a:spcPts val="0"/>
              </a:spcBef>
              <a:buNone/>
            </a:pPr>
            <a:r>
              <a:rPr lang="en" sz="2200">
                <a:latin typeface="Architects Daughter"/>
                <a:ea typeface="Architects Daughter"/>
                <a:cs typeface="Architects Daughter"/>
                <a:sym typeface="Architects Daughter"/>
              </a:rPr>
              <a:t>What do we need, and what do we do with it once we have 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a:spcBef>
                <a:spcPts val="0"/>
              </a:spcBef>
              <a:buNone/>
            </a:pPr>
            <a:r>
              <a:rPr lang="en"/>
              <a:t>Data Resources</a:t>
            </a:r>
          </a:p>
        </p:txBody>
      </p:sp>
      <p:sp>
        <p:nvSpPr>
          <p:cNvPr id="123" name="Shape 123"/>
          <p:cNvSpPr txBox="1">
            <a:spLocks noGrp="1"/>
          </p:cNvSpPr>
          <p:nvPr>
            <p:ph type="body" idx="2"/>
          </p:nvPr>
        </p:nvSpPr>
        <p:spPr>
          <a:xfrm>
            <a:off x="4812575" y="724200"/>
            <a:ext cx="4331400" cy="3695100"/>
          </a:xfrm>
          <a:prstGeom prst="rect">
            <a:avLst/>
          </a:prstGeom>
        </p:spPr>
        <p:txBody>
          <a:bodyPr lIns="91425" tIns="91425" rIns="91425" bIns="91425" anchor="ctr" anchorCtr="0">
            <a:noAutofit/>
          </a:bodyPr>
          <a:lstStyle/>
          <a:p>
            <a:pPr lvl="0">
              <a:spcBef>
                <a:spcPts val="0"/>
              </a:spcBef>
              <a:buNone/>
            </a:pPr>
            <a:r>
              <a:rPr lang="en">
                <a:solidFill>
                  <a:srgbClr val="000000"/>
                </a:solidFill>
                <a:latin typeface="Architects Daughter"/>
                <a:ea typeface="Architects Daughter"/>
                <a:cs typeface="Architects Daughter"/>
                <a:sym typeface="Architects Daughter"/>
              </a:rPr>
              <a:t>An environmental scan of items owned, subscriptions we do not own, and Open Access or freely available to understand the data resource landscape</a:t>
            </a:r>
          </a:p>
        </p:txBody>
      </p:sp>
      <p:sp>
        <p:nvSpPr>
          <p:cNvPr id="124" name="Shape 124"/>
          <p:cNvSpPr txBox="1">
            <a:spLocks noGrp="1"/>
          </p:cNvSpPr>
          <p:nvPr>
            <p:ph type="subTitle" idx="1"/>
          </p:nvPr>
        </p:nvSpPr>
        <p:spPr>
          <a:xfrm>
            <a:off x="265500" y="2845222"/>
            <a:ext cx="4045200" cy="13455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How to find resources</a:t>
            </a:r>
          </a:p>
        </p:txBody>
      </p:sp>
      <p:sp>
        <p:nvSpPr>
          <p:cNvPr id="130" name="Shape 13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514350" lvl="0" indent="-285750">
              <a:spcBef>
                <a:spcPts val="0"/>
              </a:spcBef>
              <a:buClr>
                <a:srgbClr val="000000"/>
              </a:buClr>
              <a:buFont typeface="Arial" panose="020B0604020202020204" pitchFamily="34" charset="0"/>
              <a:buChar char="•"/>
            </a:pPr>
            <a:r>
              <a:rPr lang="en" dirty="0">
                <a:solidFill>
                  <a:srgbClr val="000000"/>
                </a:solidFill>
                <a:latin typeface="Architects Daughter"/>
                <a:ea typeface="Architects Daughter"/>
                <a:cs typeface="Architects Daughter"/>
                <a:sym typeface="Architects Daughter"/>
              </a:rPr>
              <a:t>Ask</a:t>
            </a:r>
          </a:p>
          <a:p>
            <a:pPr marL="914400" lvl="1" indent="-342900">
              <a:spcBef>
                <a:spcPts val="0"/>
              </a:spcBef>
              <a:buClr>
                <a:srgbClr val="000000"/>
              </a:buClr>
              <a:buSzPct val="100000"/>
              <a:buFont typeface="Arial" panose="020B0604020202020204" pitchFamily="34" charset="0"/>
              <a:buChar char="•"/>
            </a:pPr>
            <a:r>
              <a:rPr lang="en" sz="1800" dirty="0">
                <a:solidFill>
                  <a:srgbClr val="000000"/>
                </a:solidFill>
                <a:latin typeface="Architects Daughter"/>
                <a:ea typeface="Architects Daughter"/>
                <a:cs typeface="Architects Daughter"/>
                <a:sym typeface="Architects Daughter"/>
              </a:rPr>
              <a:t>Liaisons/subject matter experts</a:t>
            </a:r>
          </a:p>
          <a:p>
            <a:pPr marL="914400" lvl="1" indent="-342900">
              <a:spcBef>
                <a:spcPts val="0"/>
              </a:spcBef>
              <a:buClr>
                <a:srgbClr val="000000"/>
              </a:buClr>
              <a:buSzPct val="100000"/>
              <a:buFont typeface="Arial" panose="020B0604020202020204" pitchFamily="34" charset="0"/>
              <a:buChar char="•"/>
            </a:pPr>
            <a:r>
              <a:rPr lang="en" sz="1800" dirty="0">
                <a:solidFill>
                  <a:srgbClr val="000000"/>
                </a:solidFill>
                <a:latin typeface="Architects Daughter"/>
                <a:ea typeface="Architects Daughter"/>
                <a:cs typeface="Architects Daughter"/>
                <a:sym typeface="Architects Daughter"/>
              </a:rPr>
              <a:t>Fellow Librarians</a:t>
            </a:r>
          </a:p>
          <a:p>
            <a:pPr marL="914400" lvl="1" indent="-342900">
              <a:spcBef>
                <a:spcPts val="0"/>
              </a:spcBef>
              <a:buClr>
                <a:srgbClr val="000000"/>
              </a:buClr>
              <a:buSzPct val="100000"/>
              <a:buFont typeface="Arial" panose="020B0604020202020204" pitchFamily="34" charset="0"/>
              <a:buChar char="•"/>
            </a:pPr>
            <a:r>
              <a:rPr lang="en" sz="1800" dirty="0">
                <a:solidFill>
                  <a:srgbClr val="000000"/>
                </a:solidFill>
                <a:latin typeface="Architects Daughter"/>
                <a:ea typeface="Architects Daughter"/>
                <a:cs typeface="Architects Daughter"/>
                <a:sym typeface="Architects Daughter"/>
              </a:rPr>
              <a:t>Use listservs and other resources</a:t>
            </a:r>
          </a:p>
          <a:p>
            <a:pPr marL="514350" lvl="0" indent="-285750">
              <a:spcBef>
                <a:spcPts val="0"/>
              </a:spcBef>
              <a:buClr>
                <a:srgbClr val="000000"/>
              </a:buClr>
              <a:buFont typeface="Arial" panose="020B0604020202020204" pitchFamily="34" charset="0"/>
              <a:buChar char="•"/>
            </a:pPr>
            <a:r>
              <a:rPr lang="en" dirty="0">
                <a:solidFill>
                  <a:srgbClr val="000000"/>
                </a:solidFill>
                <a:latin typeface="Architects Daughter"/>
                <a:ea typeface="Architects Daughter"/>
                <a:cs typeface="Architects Daughter"/>
                <a:sym typeface="Architects Daughter"/>
              </a:rPr>
              <a:t>Search other libraries’ catalogs or LibGuides</a:t>
            </a:r>
          </a:p>
          <a:p>
            <a:pPr marL="514350" lvl="0" indent="-285750">
              <a:spcBef>
                <a:spcPts val="0"/>
              </a:spcBef>
              <a:buClr>
                <a:srgbClr val="000000"/>
              </a:buClr>
              <a:buFont typeface="Arial" panose="020B0604020202020204" pitchFamily="34" charset="0"/>
              <a:buChar char="•"/>
            </a:pPr>
            <a:r>
              <a:rPr lang="en" dirty="0">
                <a:solidFill>
                  <a:srgbClr val="000000"/>
                </a:solidFill>
                <a:latin typeface="Architects Daughter"/>
                <a:ea typeface="Architects Daughter"/>
                <a:cs typeface="Architects Daughter"/>
                <a:sym typeface="Architects Daughter"/>
              </a:rPr>
              <a:t>Conferences and vendors</a:t>
            </a:r>
          </a:p>
          <a:p>
            <a:pPr lvl="0">
              <a:spcBef>
                <a:spcPts val="0"/>
              </a:spcBef>
              <a:buNone/>
            </a:pPr>
            <a:endParaRPr dirty="0"/>
          </a:p>
        </p:txBody>
      </p:sp>
      <p:sp>
        <p:nvSpPr>
          <p:cNvPr id="131" name="Shape 131"/>
          <p:cNvSpPr/>
          <p:nvPr/>
        </p:nvSpPr>
        <p:spPr>
          <a:xfrm>
            <a:off x="6096200" y="1228675"/>
            <a:ext cx="2109600" cy="1350000"/>
          </a:xfrm>
          <a:prstGeom prst="wedgeRoundRectCallout">
            <a:avLst>
              <a:gd name="adj1" fmla="val 3613"/>
              <a:gd name="adj2" fmla="val 78589"/>
              <a:gd name="adj3" fmla="val 0"/>
            </a:avLst>
          </a:prstGeom>
          <a:solidFill>
            <a:schemeClr val="dk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3600">
                <a:latin typeface="Architects Daughter"/>
                <a:ea typeface="Architects Daughter"/>
                <a:cs typeface="Architects Daughter"/>
                <a:sym typeface="Architects Daughter"/>
              </a:rPr>
              <a:t>Ask 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Data Resources (Freely Available)</a:t>
            </a:r>
          </a:p>
        </p:txBody>
      </p:sp>
      <p:sp>
        <p:nvSpPr>
          <p:cNvPr id="137" name="Shape 137"/>
          <p:cNvSpPr txBox="1">
            <a:spLocks noGrp="1"/>
          </p:cNvSpPr>
          <p:nvPr>
            <p:ph type="body" idx="1"/>
          </p:nvPr>
        </p:nvSpPr>
        <p:spPr>
          <a:xfrm>
            <a:off x="311700" y="1228675"/>
            <a:ext cx="3999900" cy="3340200"/>
          </a:xfrm>
          <a:prstGeom prst="rect">
            <a:avLst/>
          </a:prstGeom>
        </p:spPr>
        <p:txBody>
          <a:bodyPr lIns="91425" tIns="91425" rIns="91425" bIns="91425" anchor="t" anchorCtr="0">
            <a:noAutofit/>
          </a:bodyPr>
          <a:lstStyle/>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Data Explorer</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MatWeb</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IMF</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Global Health Observatory Data Repository</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EM-DAT</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Data.gov</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Datausa.io</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American Fact Finder</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TIGER</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EJ Screen</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Stats America</a:t>
            </a:r>
          </a:p>
          <a:p>
            <a:pPr marL="457200" lvl="0" indent="-228600" rtl="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TNRIS</a:t>
            </a:r>
          </a:p>
          <a:p>
            <a:pPr marL="457200" lvl="0" indent="-228600">
              <a:lnSpc>
                <a:spcPct val="100000"/>
              </a:lnSpc>
              <a:spcBef>
                <a:spcPts val="0"/>
              </a:spcBef>
              <a:spcAft>
                <a:spcPts val="600"/>
              </a:spcAft>
              <a:buFont typeface="Architects Daughter"/>
            </a:pPr>
            <a:r>
              <a:rPr lang="en" sz="1200" dirty="0">
                <a:latin typeface="Architects Daughter"/>
                <a:ea typeface="Architects Daughter"/>
                <a:cs typeface="Architects Daughter"/>
                <a:sym typeface="Architects Daughter"/>
              </a:rPr>
              <a:t>Geospatial Data Gateway</a:t>
            </a:r>
          </a:p>
        </p:txBody>
      </p:sp>
      <p:sp>
        <p:nvSpPr>
          <p:cNvPr id="138" name="Shape 138"/>
          <p:cNvSpPr txBox="1">
            <a:spLocks noGrp="1"/>
          </p:cNvSpPr>
          <p:nvPr>
            <p:ph type="body" idx="2"/>
          </p:nvPr>
        </p:nvSpPr>
        <p:spPr>
          <a:xfrm>
            <a:off x="4832400" y="1228675"/>
            <a:ext cx="3999900" cy="3340200"/>
          </a:xfrm>
          <a:prstGeom prst="rect">
            <a:avLst/>
          </a:prstGeom>
        </p:spPr>
        <p:txBody>
          <a:bodyPr lIns="91425" tIns="91425" rIns="91425" bIns="91425" anchor="t" anchorCtr="0">
            <a:noAutofit/>
          </a:bodyPr>
          <a:lstStyle/>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FAO Geonetwork</a:t>
            </a:r>
          </a:p>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Asian Development Bank</a:t>
            </a:r>
          </a:p>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County Business Patterns</a:t>
            </a:r>
          </a:p>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Federal Reserve Archive (FRASER)</a:t>
            </a:r>
          </a:p>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National Center for Health Statistics</a:t>
            </a:r>
          </a:p>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UN Data</a:t>
            </a:r>
          </a:p>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World Bank Open Data</a:t>
            </a:r>
          </a:p>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OECD Statistics</a:t>
            </a:r>
          </a:p>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Correlates of War Project</a:t>
            </a:r>
          </a:p>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Union Membership and Coverage Database</a:t>
            </a:r>
          </a:p>
          <a:p>
            <a:pPr marL="457200" lvl="0" indent="-311150" rtl="0">
              <a:spcBef>
                <a:spcPts val="0"/>
              </a:spcBef>
              <a:spcAft>
                <a:spcPts val="600"/>
              </a:spcAft>
              <a:buSzPct val="100000"/>
              <a:buFont typeface="Architects Daughter"/>
            </a:pPr>
            <a:r>
              <a:rPr lang="en" sz="1200" dirty="0">
                <a:latin typeface="Architects Daughter"/>
                <a:ea typeface="Architects Daughter"/>
                <a:cs typeface="Architects Daughter"/>
                <a:sym typeface="Architects Daughter"/>
              </a:rPr>
              <a:t>American National Election Studies</a:t>
            </a:r>
          </a:p>
          <a:p>
            <a:pPr marL="457200" lvl="0" indent="-311150">
              <a:spcBef>
                <a:spcPts val="0"/>
              </a:spcBef>
              <a:buSzPct val="100000"/>
              <a:buFont typeface="Architects Daughter"/>
            </a:pPr>
            <a:r>
              <a:rPr lang="en" sz="1200" dirty="0">
                <a:latin typeface="Architects Daughter"/>
                <a:ea typeface="Architects Daughter"/>
                <a:cs typeface="Architects Daughter"/>
                <a:sym typeface="Architects Daughter"/>
              </a:rPr>
              <a:t>So many more...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Data Resources (Paid)</a:t>
            </a:r>
          </a:p>
        </p:txBody>
      </p:sp>
      <p:sp>
        <p:nvSpPr>
          <p:cNvPr id="144" name="Shape 144"/>
          <p:cNvSpPr txBox="1">
            <a:spLocks noGrp="1"/>
          </p:cNvSpPr>
          <p:nvPr>
            <p:ph type="body" idx="1"/>
          </p:nvPr>
        </p:nvSpPr>
        <p:spPr>
          <a:xfrm>
            <a:off x="311700" y="1228675"/>
            <a:ext cx="3999900" cy="3340200"/>
          </a:xfrm>
          <a:prstGeom prst="rect">
            <a:avLst/>
          </a:prstGeom>
        </p:spPr>
        <p:txBody>
          <a:bodyPr lIns="91425" tIns="91425" rIns="91425" bIns="91425" anchor="t" anchorCtr="0">
            <a:noAutofit/>
          </a:bodyPr>
          <a:lstStyle/>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Mintel</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Euromonitor International</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Reference USA</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Statista</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SimplyMap</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I/B/E/S</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WGSN</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Gallup Analytics</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World Market Intelligence</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Data Planet</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iPoll</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CQ products (i.e. Voting and Elections)</a:t>
            </a:r>
          </a:p>
          <a:p>
            <a:pPr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Hoover’s Online</a:t>
            </a:r>
          </a:p>
          <a:p>
            <a:pPr lvl="0" indent="-228600">
              <a:spcBef>
                <a:spcPts val="0"/>
              </a:spcBef>
              <a:spcAft>
                <a:spcPts val="0"/>
              </a:spcAft>
              <a:buFont typeface="Architects Daughter"/>
            </a:pPr>
            <a:r>
              <a:rPr lang="en" sz="1200" dirty="0">
                <a:latin typeface="Architects Daughter"/>
                <a:ea typeface="Architects Daughter"/>
                <a:cs typeface="Architects Daughter"/>
                <a:sym typeface="Architects Daughter"/>
              </a:rPr>
              <a:t>Wharton Research Data Services </a:t>
            </a:r>
          </a:p>
        </p:txBody>
      </p:sp>
      <p:sp>
        <p:nvSpPr>
          <p:cNvPr id="145" name="Shape 145"/>
          <p:cNvSpPr txBox="1">
            <a:spLocks noGrp="1"/>
          </p:cNvSpPr>
          <p:nvPr>
            <p:ph type="body" idx="2"/>
          </p:nvPr>
        </p:nvSpPr>
        <p:spPr>
          <a:xfrm>
            <a:off x="4832400" y="1228675"/>
            <a:ext cx="3999900" cy="3340200"/>
          </a:xfrm>
          <a:prstGeom prst="rect">
            <a:avLst/>
          </a:prstGeom>
        </p:spPr>
        <p:txBody>
          <a:bodyPr lIns="91425" tIns="91425" rIns="91425" bIns="91425" anchor="t" anchorCtr="0">
            <a:noAutofit/>
          </a:bodyPr>
          <a:lstStyle/>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Social Explorer</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Million Dollar Database</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Landscan</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Standards and Poor NetAdvantage</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Foundation Center Database</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Hotel Horizons</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Mergent</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Voxgov</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Social Science Electronic Data</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RealtyTrac</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Rand State Statistics</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Technomic</a:t>
            </a:r>
          </a:p>
          <a:p>
            <a:pPr marL="457200" lvl="0" indent="-228600" rtl="0">
              <a:spcBef>
                <a:spcPts val="0"/>
              </a:spcBef>
              <a:spcAft>
                <a:spcPts val="0"/>
              </a:spcAft>
              <a:buFont typeface="Architects Daughter"/>
            </a:pPr>
            <a:r>
              <a:rPr lang="en" sz="1200" dirty="0">
                <a:latin typeface="Architects Daughter"/>
                <a:ea typeface="Architects Daughter"/>
                <a:cs typeface="Architects Daughter"/>
                <a:sym typeface="Architects Daughter"/>
              </a:rPr>
              <a:t>Data Citation Index</a:t>
            </a:r>
          </a:p>
          <a:p>
            <a:pPr marL="457200" lvl="0" indent="-228600">
              <a:spcBef>
                <a:spcPts val="0"/>
              </a:spcBef>
              <a:spcAft>
                <a:spcPts val="0"/>
              </a:spcAft>
              <a:buFont typeface="Architects Daughter"/>
            </a:pPr>
            <a:r>
              <a:rPr lang="en" sz="1200" dirty="0">
                <a:latin typeface="Architects Daughter"/>
                <a:ea typeface="Architects Daughter"/>
                <a:cs typeface="Architects Daughter"/>
                <a:sym typeface="Architects Daughter"/>
              </a:rPr>
              <a:t>Again, so many more...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1240275"/>
            <a:ext cx="8520600" cy="1981800"/>
          </a:xfrm>
          <a:prstGeom prst="rect">
            <a:avLst/>
          </a:prstGeom>
        </p:spPr>
        <p:txBody>
          <a:bodyPr lIns="91425" tIns="91425" rIns="91425" bIns="91425" anchor="b" anchorCtr="0">
            <a:noAutofit/>
          </a:bodyPr>
          <a:lstStyle/>
          <a:p>
            <a:pPr lvl="0">
              <a:spcBef>
                <a:spcPts val="0"/>
              </a:spcBef>
              <a:buNone/>
            </a:pPr>
            <a:r>
              <a:rPr lang="en" dirty="0"/>
              <a:t>UTA</a:t>
            </a:r>
          </a:p>
        </p:txBody>
      </p:sp>
      <p:sp>
        <p:nvSpPr>
          <p:cNvPr id="151" name="Shape 151"/>
          <p:cNvSpPr txBox="1">
            <a:spLocks noGrp="1"/>
          </p:cNvSpPr>
          <p:nvPr>
            <p:ph type="body" idx="1"/>
          </p:nvPr>
        </p:nvSpPr>
        <p:spPr>
          <a:xfrm>
            <a:off x="311700" y="3304625"/>
            <a:ext cx="8520600" cy="1300800"/>
          </a:xfrm>
          <a:prstGeom prst="rect">
            <a:avLst/>
          </a:prstGeom>
        </p:spPr>
        <p:txBody>
          <a:bodyPr lIns="91425" tIns="91425" rIns="91425" bIns="91425" anchor="t" anchorCtr="0">
            <a:noAutofit/>
          </a:bodyPr>
          <a:lstStyle/>
          <a:p>
            <a:pPr lvl="0">
              <a:spcBef>
                <a:spcPts val="0"/>
              </a:spcBef>
              <a:buNone/>
            </a:pPr>
            <a:r>
              <a:rPr lang="en"/>
              <a:t>Building Expertise and Service Models</a:t>
            </a:r>
          </a:p>
        </p:txBody>
      </p:sp>
      <p:sp>
        <p:nvSpPr>
          <p:cNvPr id="4" name="TextBox 3"/>
          <p:cNvSpPr txBox="1"/>
          <p:nvPr/>
        </p:nvSpPr>
        <p:spPr>
          <a:xfrm>
            <a:off x="3798795" y="1600200"/>
            <a:ext cx="1546410" cy="1569660"/>
          </a:xfrm>
          <a:prstGeom prst="rect">
            <a:avLst/>
          </a:prstGeom>
          <a:solidFill>
            <a:schemeClr val="accent1"/>
          </a:solidFill>
        </p:spPr>
        <p:txBody>
          <a:bodyPr wrap="square" rtlCol="0">
            <a:spAutoFit/>
          </a:bodyPr>
          <a:lstStyle/>
          <a:p>
            <a:r>
              <a:rPr lang="en-US" sz="9600" b="1" dirty="0" smtClean="0">
                <a:solidFill>
                  <a:schemeClr val="bg1"/>
                </a:solidFill>
                <a:latin typeface="Amatic SC" panose="020B0604020202020204" charset="0"/>
              </a:rPr>
              <a:t>UTA</a:t>
            </a:r>
            <a:endParaRPr lang="en-US" sz="9600" b="1" dirty="0">
              <a:solidFill>
                <a:schemeClr val="bg1"/>
              </a:solidFill>
              <a:latin typeface="Amatic SC" panose="020B06040202020202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1449500" y="1652051"/>
            <a:ext cx="6925200" cy="2916949"/>
          </a:xfrm>
          <a:prstGeom prst="rect">
            <a:avLst/>
          </a:prstGeom>
          <a:noFill/>
          <a:ln>
            <a:noFill/>
          </a:ln>
        </p:spPr>
      </p:pic>
      <p:sp>
        <p:nvSpPr>
          <p:cNvPr id="157" name="Shape 157"/>
          <p:cNvSpPr txBox="1">
            <a:spLocks noGrp="1"/>
          </p:cNvSpPr>
          <p:nvPr>
            <p:ph type="title"/>
          </p:nvPr>
        </p:nvSpPr>
        <p:spPr>
          <a:xfrm>
            <a:off x="311700" y="555600"/>
            <a:ext cx="7561800" cy="755700"/>
          </a:xfrm>
          <a:prstGeom prst="rect">
            <a:avLst/>
          </a:prstGeom>
        </p:spPr>
        <p:txBody>
          <a:bodyPr lIns="91425" tIns="91425" rIns="91425" bIns="91425" anchor="b" anchorCtr="0">
            <a:noAutofit/>
          </a:bodyPr>
          <a:lstStyle/>
          <a:p>
            <a:pPr lvl="0" rtl="0">
              <a:spcBef>
                <a:spcPts val="0"/>
              </a:spcBef>
              <a:buNone/>
            </a:pPr>
            <a:r>
              <a:rPr lang="en" sz="4800"/>
              <a:t>University of Texas at Arlington</a:t>
            </a:r>
          </a:p>
        </p:txBody>
      </p:sp>
      <p:sp>
        <p:nvSpPr>
          <p:cNvPr id="158" name="Shape 158"/>
          <p:cNvSpPr txBox="1">
            <a:spLocks noGrp="1"/>
          </p:cNvSpPr>
          <p:nvPr>
            <p:ph type="body" idx="1"/>
          </p:nvPr>
        </p:nvSpPr>
        <p:spPr>
          <a:xfrm>
            <a:off x="311700" y="1311300"/>
            <a:ext cx="6583800" cy="3179400"/>
          </a:xfrm>
          <a:prstGeom prst="rect">
            <a:avLst/>
          </a:prstGeom>
        </p:spPr>
        <p:txBody>
          <a:bodyPr lIns="91425" tIns="91425" rIns="91425" bIns="91425" anchor="t" anchorCtr="0">
            <a:noAutofit/>
          </a:bodyPr>
          <a:lstStyle/>
          <a:p>
            <a:pPr lvl="0" rtl="0">
              <a:spcBef>
                <a:spcPts val="0"/>
              </a:spcBef>
              <a:buNone/>
            </a:pPr>
            <a:r>
              <a:rPr lang="en" sz="2400" dirty="0">
                <a:solidFill>
                  <a:srgbClr val="000000"/>
                </a:solidFill>
                <a:latin typeface="Architects Daughter"/>
                <a:ea typeface="Architects Daughter"/>
                <a:cs typeface="Architects Daughter"/>
                <a:sym typeface="Architects Daughter"/>
              </a:rPr>
              <a:t>Establishing public services around data</a:t>
            </a:r>
          </a:p>
        </p:txBody>
      </p:sp>
      <p:sp>
        <p:nvSpPr>
          <p:cNvPr id="159" name="Shape 159"/>
          <p:cNvSpPr txBox="1"/>
          <p:nvPr/>
        </p:nvSpPr>
        <p:spPr>
          <a:xfrm>
            <a:off x="2207900" y="4450050"/>
            <a:ext cx="5408400" cy="237900"/>
          </a:xfrm>
          <a:prstGeom prst="rect">
            <a:avLst/>
          </a:prstGeom>
          <a:noFill/>
          <a:ln>
            <a:noFill/>
          </a:ln>
        </p:spPr>
        <p:txBody>
          <a:bodyPr lIns="91425" tIns="91425" rIns="91425" bIns="91425" anchor="t" anchorCtr="0">
            <a:noAutofit/>
          </a:bodyPr>
          <a:lstStyle/>
          <a:p>
            <a:pPr lvl="0" rtl="0">
              <a:spcBef>
                <a:spcPts val="0"/>
              </a:spcBef>
              <a:buNone/>
            </a:pPr>
            <a:r>
              <a:rPr lang="en" sz="1000" dirty="0"/>
              <a:t>Image from Visnak, K., Ossom Williamson, P., &amp; Mirza, R. Description of phases in implementation plan.</a:t>
            </a:r>
            <a:r>
              <a:rPr lang="en" sz="1000" i="1" dirty="0"/>
              <a:t> Digital Scholarship Overview. </a:t>
            </a:r>
            <a:r>
              <a:rPr lang="en" sz="1000" dirty="0"/>
              <a:t>Last updated July 2016.</a:t>
            </a:r>
            <a:r>
              <a:rPr lang="en" sz="1000" i="1"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rtl="0">
              <a:spcBef>
                <a:spcPts val="0"/>
              </a:spcBef>
              <a:buNone/>
            </a:pPr>
            <a:r>
              <a:rPr lang="en"/>
              <a:t>Phase 1</a:t>
            </a:r>
          </a:p>
        </p:txBody>
      </p:sp>
      <p:sp>
        <p:nvSpPr>
          <p:cNvPr id="165" name="Shape 165"/>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rtl="0">
              <a:spcBef>
                <a:spcPts val="0"/>
              </a:spcBef>
              <a:buNone/>
            </a:pPr>
            <a:r>
              <a:rPr lang="en" sz="1400" i="1"/>
              <a:t>Focus: </a:t>
            </a:r>
            <a:r>
              <a:rPr lang="en" sz="1400"/>
              <a:t>The creation of instruction content &amp; building library expertise in data management and visualization in preparation of marketing services to the UTA community.</a:t>
            </a:r>
          </a:p>
        </p:txBody>
      </p:sp>
      <p:sp>
        <p:nvSpPr>
          <p:cNvPr id="166" name="Shape 166"/>
          <p:cNvSpPr txBox="1">
            <a:spLocks noGrp="1"/>
          </p:cNvSpPr>
          <p:nvPr>
            <p:ph type="subTitle" idx="1"/>
          </p:nvPr>
        </p:nvSpPr>
        <p:spPr>
          <a:xfrm>
            <a:off x="265500" y="2858797"/>
            <a:ext cx="4045200" cy="1345500"/>
          </a:xfrm>
          <a:prstGeom prst="rect">
            <a:avLst/>
          </a:prstGeom>
        </p:spPr>
        <p:txBody>
          <a:bodyPr lIns="91425" tIns="91425" rIns="91425" bIns="91425" anchor="t" anchorCtr="0">
            <a:noAutofit/>
          </a:bodyPr>
          <a:lstStyle/>
          <a:p>
            <a:pPr lvl="0" rtl="0">
              <a:spcBef>
                <a:spcPts val="0"/>
              </a:spcBef>
              <a:buNone/>
            </a:pPr>
            <a:r>
              <a:rPr lang="en">
                <a:solidFill>
                  <a:srgbClr val="000000"/>
                </a:solidFill>
              </a:rPr>
              <a:t>Internal Development</a:t>
            </a:r>
          </a:p>
          <a:p>
            <a:pPr lvl="0" rtl="0">
              <a:spcBef>
                <a:spcPts val="0"/>
              </a:spcBef>
              <a:buNone/>
            </a:pPr>
            <a:endParaRPr i="1">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292850"/>
            <a:ext cx="8520600" cy="801000"/>
          </a:xfrm>
          <a:prstGeom prst="rect">
            <a:avLst/>
          </a:prstGeom>
        </p:spPr>
        <p:txBody>
          <a:bodyPr lIns="91425" tIns="91425" rIns="91425" bIns="91425" anchor="ctr" anchorCtr="0">
            <a:noAutofit/>
          </a:bodyPr>
          <a:lstStyle/>
          <a:p>
            <a:pPr lvl="0">
              <a:spcBef>
                <a:spcPts val="0"/>
              </a:spcBef>
              <a:buNone/>
            </a:pPr>
            <a:r>
              <a:rPr lang="en"/>
              <a:t>Phase 1:  </a:t>
            </a:r>
          </a:p>
        </p:txBody>
      </p:sp>
      <p:sp>
        <p:nvSpPr>
          <p:cNvPr id="172" name="Shape 172"/>
          <p:cNvSpPr txBox="1">
            <a:spLocks noGrp="1"/>
          </p:cNvSpPr>
          <p:nvPr>
            <p:ph type="body" idx="1"/>
          </p:nvPr>
        </p:nvSpPr>
        <p:spPr>
          <a:xfrm>
            <a:off x="450925" y="845500"/>
            <a:ext cx="7877400" cy="37233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200" dirty="0">
                <a:solidFill>
                  <a:srgbClr val="000000"/>
                </a:solidFill>
              </a:rPr>
              <a:t>Internal Development</a:t>
            </a:r>
          </a:p>
          <a:p>
            <a:pPr lvl="0">
              <a:lnSpc>
                <a:spcPct val="100000"/>
              </a:lnSpc>
              <a:spcBef>
                <a:spcPts val="0"/>
              </a:spcBef>
              <a:spcAft>
                <a:spcPts val="0"/>
              </a:spcAft>
              <a:buNone/>
            </a:pPr>
            <a:endParaRPr sz="1600" dirty="0">
              <a:solidFill>
                <a:srgbClr val="000000"/>
              </a:solidFill>
            </a:endParaRPr>
          </a:p>
          <a:p>
            <a:pPr lvl="0">
              <a:spcBef>
                <a:spcPts val="0"/>
              </a:spcBef>
              <a:buNone/>
            </a:pPr>
            <a:r>
              <a:rPr lang="en" sz="2200" dirty="0">
                <a:solidFill>
                  <a:schemeClr val="accent1"/>
                </a:solidFill>
                <a:latin typeface="Architects Daughter"/>
                <a:ea typeface="Architects Daughter"/>
                <a:cs typeface="Architects Daughter"/>
                <a:sym typeface="Architects Daughter"/>
              </a:rPr>
              <a:t>The two learning groups set goals focused on data management and visualization. Participants in these groups will provide training for liaisons and front-line staff.</a:t>
            </a:r>
          </a:p>
        </p:txBody>
      </p:sp>
      <p:pic>
        <p:nvPicPr>
          <p:cNvPr id="173" name="Shape 173"/>
          <p:cNvPicPr preferRelativeResize="0"/>
          <p:nvPr/>
        </p:nvPicPr>
        <p:blipFill>
          <a:blip r:embed="rId3">
            <a:alphaModFix/>
          </a:blip>
          <a:stretch>
            <a:fillRect/>
          </a:stretch>
        </p:blipFill>
        <p:spPr>
          <a:xfrm>
            <a:off x="3331002" y="2776156"/>
            <a:ext cx="4114874" cy="142285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a:blip r:embed="rId3">
            <a:alphaModFix/>
          </a:blip>
          <a:stretch>
            <a:fillRect/>
          </a:stretch>
        </p:blipFill>
        <p:spPr>
          <a:xfrm>
            <a:off x="5122048" y="3297194"/>
            <a:ext cx="3036875" cy="1357600"/>
          </a:xfrm>
          <a:prstGeom prst="rect">
            <a:avLst/>
          </a:prstGeom>
          <a:noFill/>
          <a:ln>
            <a:noFill/>
          </a:ln>
        </p:spPr>
      </p:pic>
      <p:sp>
        <p:nvSpPr>
          <p:cNvPr id="179" name="Shape 179"/>
          <p:cNvSpPr txBox="1">
            <a:spLocks noGrp="1"/>
          </p:cNvSpPr>
          <p:nvPr>
            <p:ph type="title"/>
          </p:nvPr>
        </p:nvSpPr>
        <p:spPr>
          <a:xfrm>
            <a:off x="311700" y="292850"/>
            <a:ext cx="8520600" cy="801000"/>
          </a:xfrm>
          <a:prstGeom prst="rect">
            <a:avLst/>
          </a:prstGeom>
        </p:spPr>
        <p:txBody>
          <a:bodyPr lIns="91425" tIns="91425" rIns="91425" bIns="91425" anchor="ctr" anchorCtr="0">
            <a:noAutofit/>
          </a:bodyPr>
          <a:lstStyle/>
          <a:p>
            <a:pPr lvl="0" rtl="0">
              <a:spcBef>
                <a:spcPts val="0"/>
              </a:spcBef>
              <a:buNone/>
            </a:pPr>
            <a:r>
              <a:rPr lang="en"/>
              <a:t>Phase 1:  </a:t>
            </a:r>
          </a:p>
        </p:txBody>
      </p:sp>
      <p:sp>
        <p:nvSpPr>
          <p:cNvPr id="180" name="Shape 180"/>
          <p:cNvSpPr txBox="1">
            <a:spLocks noGrp="1"/>
          </p:cNvSpPr>
          <p:nvPr>
            <p:ph type="body" idx="1"/>
          </p:nvPr>
        </p:nvSpPr>
        <p:spPr>
          <a:xfrm>
            <a:off x="507300" y="845500"/>
            <a:ext cx="7877400" cy="37233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800" dirty="0">
                <a:solidFill>
                  <a:srgbClr val="000000"/>
                </a:solidFill>
              </a:rPr>
              <a:t>Internal Development</a:t>
            </a:r>
          </a:p>
          <a:p>
            <a:pPr lvl="0" rtl="0">
              <a:lnSpc>
                <a:spcPct val="100000"/>
              </a:lnSpc>
              <a:spcBef>
                <a:spcPts val="0"/>
              </a:spcBef>
              <a:spcAft>
                <a:spcPts val="0"/>
              </a:spcAft>
              <a:buNone/>
            </a:pPr>
            <a:endParaRPr sz="1800" dirty="0">
              <a:solidFill>
                <a:srgbClr val="000000"/>
              </a:solidFill>
            </a:endParaRPr>
          </a:p>
          <a:p>
            <a:pPr lvl="0">
              <a:spcBef>
                <a:spcPts val="0"/>
              </a:spcBef>
              <a:buNone/>
            </a:pPr>
            <a:r>
              <a:rPr lang="en" sz="1800" dirty="0">
                <a:solidFill>
                  <a:schemeClr val="accent1"/>
                </a:solidFill>
                <a:latin typeface="Architects Daughter"/>
                <a:ea typeface="Architects Daughter"/>
                <a:cs typeface="Architects Daughter"/>
                <a:sym typeface="Architects Daughter"/>
              </a:rPr>
              <a:t>Data information literacy competencies, </a:t>
            </a:r>
            <a:r>
              <a:rPr lang="en" sz="1800" u="sng" dirty="0">
                <a:solidFill>
                  <a:schemeClr val="hlink"/>
                </a:solidFill>
                <a:latin typeface="Architects Daughter"/>
                <a:ea typeface="Architects Daughter"/>
                <a:cs typeface="Architects Daughter"/>
                <a:sym typeface="Architects Daughter"/>
                <a:hlinkClick r:id="rId4"/>
              </a:rPr>
              <a:t>first published by Purdue Libraries</a:t>
            </a:r>
            <a:r>
              <a:rPr lang="en" sz="1800" dirty="0">
                <a:solidFill>
                  <a:schemeClr val="accent1"/>
                </a:solidFill>
                <a:latin typeface="Architects Daughter"/>
                <a:ea typeface="Architects Daughter"/>
                <a:cs typeface="Architects Daughter"/>
                <a:sym typeface="Architects Daughter"/>
              </a:rPr>
              <a:t>, were adjusted to include</a:t>
            </a:r>
          </a:p>
          <a:p>
            <a:pPr marL="457200" lvl="0" indent="-368300" rtl="0">
              <a:spcBef>
                <a:spcPts val="0"/>
              </a:spcBef>
              <a:buClr>
                <a:schemeClr val="accent1"/>
              </a:buClr>
              <a:buSzPct val="100000"/>
              <a:buFont typeface="Architects Daughter"/>
            </a:pPr>
            <a:r>
              <a:rPr lang="en" sz="1800" dirty="0">
                <a:solidFill>
                  <a:schemeClr val="accent1"/>
                </a:solidFill>
                <a:latin typeface="Architects Daughter"/>
                <a:ea typeface="Architects Daughter"/>
                <a:cs typeface="Architects Daughter"/>
                <a:sym typeface="Architects Daughter"/>
              </a:rPr>
              <a:t>Levels: emerging, intermediate &amp; expert</a:t>
            </a:r>
          </a:p>
          <a:p>
            <a:pPr marL="457200" lvl="0" indent="-368300" rtl="0">
              <a:spcBef>
                <a:spcPts val="0"/>
              </a:spcBef>
              <a:buClr>
                <a:schemeClr val="accent1"/>
              </a:buClr>
              <a:buSzPct val="100000"/>
              <a:buFont typeface="Architects Daughter"/>
            </a:pPr>
            <a:r>
              <a:rPr lang="en" sz="1800" dirty="0">
                <a:solidFill>
                  <a:schemeClr val="accent1"/>
                </a:solidFill>
                <a:latin typeface="Architects Daughter"/>
                <a:ea typeface="Architects Daughter"/>
                <a:cs typeface="Architects Daughter"/>
                <a:sym typeface="Architects Daughter"/>
              </a:rPr>
              <a:t>Three additional, one removed &amp; two re-defined competencies</a:t>
            </a:r>
          </a:p>
          <a:p>
            <a:pPr marL="457200" lvl="0" indent="-368300" rtl="0">
              <a:spcBef>
                <a:spcPts val="0"/>
              </a:spcBef>
              <a:buClr>
                <a:schemeClr val="accent1"/>
              </a:buClr>
              <a:buSzPct val="100000"/>
              <a:buFont typeface="Architects Daughter"/>
            </a:pPr>
            <a:r>
              <a:rPr lang="en" sz="1800" dirty="0">
                <a:solidFill>
                  <a:schemeClr val="accent1"/>
                </a:solidFill>
                <a:latin typeface="Architects Daughter"/>
                <a:ea typeface="Architects Daughter"/>
                <a:cs typeface="Architects Daughter"/>
                <a:sym typeface="Architects Daughter"/>
              </a:rPr>
              <a:t>Learning outcomes for each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rtl="0">
              <a:spcBef>
                <a:spcPts val="0"/>
              </a:spcBef>
              <a:buNone/>
            </a:pPr>
            <a:r>
              <a:rPr lang="en"/>
              <a:t>Phase 2</a:t>
            </a:r>
          </a:p>
        </p:txBody>
      </p:sp>
      <p:sp>
        <p:nvSpPr>
          <p:cNvPr id="186" name="Shape 18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rtl="0">
              <a:spcBef>
                <a:spcPts val="0"/>
              </a:spcBef>
              <a:buNone/>
            </a:pPr>
            <a:r>
              <a:rPr lang="en" sz="1400"/>
              <a:t>Piloting training and instruction content for grad &amp; undergrad students and faculty in various disciplines. </a:t>
            </a:r>
          </a:p>
        </p:txBody>
      </p:sp>
      <p:sp>
        <p:nvSpPr>
          <p:cNvPr id="187" name="Shape 187"/>
          <p:cNvSpPr txBox="1">
            <a:spLocks noGrp="1"/>
          </p:cNvSpPr>
          <p:nvPr>
            <p:ph type="subTitle" idx="1"/>
          </p:nvPr>
        </p:nvSpPr>
        <p:spPr>
          <a:xfrm>
            <a:off x="265500" y="2845222"/>
            <a:ext cx="4045200" cy="1345500"/>
          </a:xfrm>
          <a:prstGeom prst="rect">
            <a:avLst/>
          </a:prstGeom>
        </p:spPr>
        <p:txBody>
          <a:bodyPr lIns="91425" tIns="91425" rIns="91425" bIns="91425" anchor="t" anchorCtr="0">
            <a:noAutofit/>
          </a:bodyPr>
          <a:lstStyle/>
          <a:p>
            <a:pPr lvl="0" rtl="0">
              <a:spcBef>
                <a:spcPts val="0"/>
              </a:spcBef>
              <a:buNone/>
            </a:pPr>
            <a:r>
              <a:rPr lang="en">
                <a:solidFill>
                  <a:srgbClr val="000000"/>
                </a:solidFill>
              </a:rPr>
              <a:t>Support Services Implementation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555600"/>
            <a:ext cx="5340600" cy="755700"/>
          </a:xfrm>
          <a:prstGeom prst="rect">
            <a:avLst/>
          </a:prstGeom>
        </p:spPr>
        <p:txBody>
          <a:bodyPr lIns="91425" tIns="91425" rIns="91425" bIns="91425" anchor="b" anchorCtr="0">
            <a:noAutofit/>
          </a:bodyPr>
          <a:lstStyle/>
          <a:p>
            <a:pPr lvl="0" rtl="0">
              <a:spcBef>
                <a:spcPts val="0"/>
              </a:spcBef>
              <a:buNone/>
            </a:pPr>
            <a:r>
              <a:rPr lang="en" sz="4800"/>
              <a:t>Interlibrary collaboration</a:t>
            </a:r>
          </a:p>
        </p:txBody>
      </p:sp>
      <p:sp>
        <p:nvSpPr>
          <p:cNvPr id="64" name="Shape 64"/>
          <p:cNvSpPr txBox="1">
            <a:spLocks noGrp="1"/>
          </p:cNvSpPr>
          <p:nvPr>
            <p:ph type="body" idx="1"/>
          </p:nvPr>
        </p:nvSpPr>
        <p:spPr>
          <a:xfrm>
            <a:off x="311700" y="1389600"/>
            <a:ext cx="8248200" cy="1280100"/>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chitects Daughter"/>
                <a:ea typeface="Architects Daughter"/>
                <a:cs typeface="Architects Daughter"/>
                <a:sym typeface="Architects Daughter"/>
              </a:rPr>
              <a:t>Both institutions benefit from the manpower of collections librarians and public services librarians focused on two sides of data support.</a:t>
            </a:r>
          </a:p>
        </p:txBody>
      </p:sp>
      <p:pic>
        <p:nvPicPr>
          <p:cNvPr id="65" name="Shape 65"/>
          <p:cNvPicPr preferRelativeResize="0"/>
          <p:nvPr/>
        </p:nvPicPr>
        <p:blipFill>
          <a:blip r:embed="rId3">
            <a:alphaModFix/>
          </a:blip>
          <a:stretch>
            <a:fillRect/>
          </a:stretch>
        </p:blipFill>
        <p:spPr>
          <a:xfrm>
            <a:off x="2757050" y="2229162"/>
            <a:ext cx="3534800" cy="3029824"/>
          </a:xfrm>
          <a:prstGeom prst="rect">
            <a:avLst/>
          </a:prstGeom>
          <a:noFill/>
          <a:ln>
            <a:noFill/>
          </a:ln>
        </p:spPr>
      </p:pic>
      <p:sp>
        <p:nvSpPr>
          <p:cNvPr id="66" name="Shape 66"/>
          <p:cNvSpPr txBox="1"/>
          <p:nvPr/>
        </p:nvSpPr>
        <p:spPr>
          <a:xfrm>
            <a:off x="4633050" y="2905000"/>
            <a:ext cx="1317900" cy="5775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FFFF"/>
                </a:solidFill>
                <a:latin typeface="Architects Daughter"/>
                <a:ea typeface="Architects Daughter"/>
                <a:cs typeface="Architects Daughter"/>
                <a:sym typeface="Architects Daughter"/>
              </a:rPr>
              <a:t>UTA:</a:t>
            </a:r>
          </a:p>
          <a:p>
            <a:pPr lvl="0" rtl="0">
              <a:spcBef>
                <a:spcPts val="0"/>
              </a:spcBef>
              <a:buNone/>
            </a:pPr>
            <a:r>
              <a:rPr lang="en" sz="1800" b="1">
                <a:solidFill>
                  <a:srgbClr val="FFFFFF"/>
                </a:solidFill>
                <a:latin typeface="Architects Daughter"/>
                <a:ea typeface="Architects Daughter"/>
                <a:cs typeface="Architects Daughter"/>
                <a:sym typeface="Architects Daughter"/>
              </a:rPr>
              <a:t>Outreach</a:t>
            </a:r>
          </a:p>
        </p:txBody>
      </p:sp>
      <p:sp>
        <p:nvSpPr>
          <p:cNvPr id="67" name="Shape 67"/>
          <p:cNvSpPr txBox="1"/>
          <p:nvPr/>
        </p:nvSpPr>
        <p:spPr>
          <a:xfrm>
            <a:off x="3281250" y="3536837"/>
            <a:ext cx="1351800" cy="5775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FFFF"/>
                </a:solidFill>
                <a:latin typeface="Architects Daughter"/>
                <a:ea typeface="Architects Daughter"/>
                <a:cs typeface="Architects Daughter"/>
                <a:sym typeface="Architects Daughter"/>
              </a:rPr>
              <a:t>UNT:</a:t>
            </a:r>
          </a:p>
          <a:p>
            <a:pPr lvl="0" rtl="0">
              <a:spcBef>
                <a:spcPts val="0"/>
              </a:spcBef>
              <a:buNone/>
            </a:pPr>
            <a:r>
              <a:rPr lang="en" sz="1800" b="1">
                <a:solidFill>
                  <a:srgbClr val="FFFFFF"/>
                </a:solidFill>
                <a:latin typeface="Architects Daughter"/>
                <a:ea typeface="Architects Daughter"/>
                <a:cs typeface="Architects Daughter"/>
                <a:sym typeface="Architects Daughter"/>
              </a:rPr>
              <a:t>Collections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292850"/>
            <a:ext cx="8520600" cy="801000"/>
          </a:xfrm>
          <a:prstGeom prst="rect">
            <a:avLst/>
          </a:prstGeom>
        </p:spPr>
        <p:txBody>
          <a:bodyPr lIns="91425" tIns="91425" rIns="91425" bIns="91425" anchor="ctr" anchorCtr="0">
            <a:noAutofit/>
          </a:bodyPr>
          <a:lstStyle/>
          <a:p>
            <a:pPr lvl="0" rtl="0">
              <a:spcBef>
                <a:spcPts val="0"/>
              </a:spcBef>
              <a:buNone/>
            </a:pPr>
            <a:r>
              <a:rPr lang="en"/>
              <a:t>Phase 2:  </a:t>
            </a:r>
          </a:p>
        </p:txBody>
      </p:sp>
      <p:sp>
        <p:nvSpPr>
          <p:cNvPr id="193" name="Shape 193"/>
          <p:cNvSpPr txBox="1">
            <a:spLocks noGrp="1"/>
          </p:cNvSpPr>
          <p:nvPr>
            <p:ph type="body" idx="1"/>
          </p:nvPr>
        </p:nvSpPr>
        <p:spPr>
          <a:xfrm>
            <a:off x="507300" y="845500"/>
            <a:ext cx="7877400" cy="37233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600" dirty="0">
                <a:solidFill>
                  <a:srgbClr val="000000"/>
                </a:solidFill>
              </a:rPr>
              <a:t>Support Services Implementation</a:t>
            </a:r>
          </a:p>
          <a:p>
            <a:pPr lvl="0" rtl="0">
              <a:lnSpc>
                <a:spcPct val="100000"/>
              </a:lnSpc>
              <a:spcBef>
                <a:spcPts val="0"/>
              </a:spcBef>
              <a:spcAft>
                <a:spcPts val="0"/>
              </a:spcAft>
              <a:buNone/>
            </a:pPr>
            <a:endParaRPr sz="1600" dirty="0">
              <a:solidFill>
                <a:srgbClr val="000000"/>
              </a:solidFill>
            </a:endParaRPr>
          </a:p>
          <a:p>
            <a:pPr lvl="0" rtl="0">
              <a:spcBef>
                <a:spcPts val="0"/>
              </a:spcBef>
              <a:buNone/>
            </a:pPr>
            <a:r>
              <a:rPr lang="en" sz="1600" dirty="0">
                <a:solidFill>
                  <a:schemeClr val="accent1"/>
                </a:solidFill>
                <a:latin typeface="Architects Daughter"/>
                <a:ea typeface="Architects Daughter"/>
                <a:cs typeface="Architects Daughter"/>
                <a:sym typeface="Architects Daughter"/>
              </a:rPr>
              <a:t>While no broad marketing yet, a) instruction scaffolding in classes and b) workshop partnerships with graduate &amp; faculty training groups are being coordinated for campus.</a:t>
            </a:r>
          </a:p>
          <a:p>
            <a:pPr lvl="0" rtl="0">
              <a:lnSpc>
                <a:spcPct val="100000"/>
              </a:lnSpc>
              <a:spcBef>
                <a:spcPts val="0"/>
              </a:spcBef>
              <a:spcAft>
                <a:spcPts val="0"/>
              </a:spcAft>
              <a:buNone/>
            </a:pPr>
            <a:r>
              <a:rPr lang="en" sz="1600" u="sng" dirty="0">
                <a:solidFill>
                  <a:schemeClr val="accent1"/>
                </a:solidFill>
                <a:latin typeface="Architects Daughter"/>
                <a:ea typeface="Architects Daughter"/>
                <a:cs typeface="Architects Daughter"/>
                <a:sym typeface="Architects Daughter"/>
              </a:rPr>
              <a:t>Pilots for DIL Instruction:</a:t>
            </a:r>
          </a:p>
          <a:p>
            <a:pPr marL="457200" lvl="0" indent="-355600" rtl="0">
              <a:spcBef>
                <a:spcPts val="0"/>
              </a:spcBef>
              <a:spcAft>
                <a:spcPts val="600"/>
              </a:spcAft>
              <a:buClr>
                <a:schemeClr val="accent1"/>
              </a:buClr>
              <a:buSzPct val="100000"/>
              <a:buFont typeface="Architects Daughter"/>
            </a:pPr>
            <a:r>
              <a:rPr lang="en" sz="1600" dirty="0">
                <a:solidFill>
                  <a:schemeClr val="accent1"/>
                </a:solidFill>
                <a:latin typeface="Architects Daughter"/>
                <a:ea typeface="Architects Daughter"/>
                <a:cs typeface="Architects Daughter"/>
                <a:sym typeface="Architects Daughter"/>
              </a:rPr>
              <a:t>Journalism (undergraduate)</a:t>
            </a:r>
          </a:p>
          <a:p>
            <a:pPr marL="457200" lvl="0" indent="-355600" rtl="0">
              <a:spcBef>
                <a:spcPts val="0"/>
              </a:spcBef>
              <a:spcAft>
                <a:spcPts val="600"/>
              </a:spcAft>
              <a:buClr>
                <a:schemeClr val="accent1"/>
              </a:buClr>
              <a:buSzPct val="100000"/>
              <a:buFont typeface="Architects Daughter"/>
            </a:pPr>
            <a:r>
              <a:rPr lang="en" sz="1600" dirty="0">
                <a:solidFill>
                  <a:schemeClr val="accent1"/>
                </a:solidFill>
                <a:latin typeface="Architects Daughter"/>
                <a:ea typeface="Architects Daughter"/>
                <a:cs typeface="Architects Daughter"/>
                <a:sym typeface="Architects Daughter"/>
              </a:rPr>
              <a:t>Public Affairs (graduate)</a:t>
            </a:r>
          </a:p>
          <a:p>
            <a:pPr marL="457200" lvl="0" indent="-355600" rtl="0">
              <a:spcBef>
                <a:spcPts val="0"/>
              </a:spcBef>
              <a:spcAft>
                <a:spcPts val="600"/>
              </a:spcAft>
              <a:buClr>
                <a:schemeClr val="accent1"/>
              </a:buClr>
              <a:buSzPct val="100000"/>
              <a:buFont typeface="Architects Daughter"/>
            </a:pPr>
            <a:r>
              <a:rPr lang="en" sz="1600" dirty="0">
                <a:solidFill>
                  <a:schemeClr val="accent1"/>
                </a:solidFill>
                <a:latin typeface="Architects Daughter"/>
                <a:ea typeface="Architects Daughter"/>
                <a:cs typeface="Architects Daughter"/>
                <a:sym typeface="Architects Daughter"/>
              </a:rPr>
              <a:t>Public Health (undergraduate)</a:t>
            </a:r>
          </a:p>
          <a:p>
            <a:pPr marL="457200" lvl="0" indent="-355600" rtl="0">
              <a:spcBef>
                <a:spcPts val="0"/>
              </a:spcBef>
              <a:spcAft>
                <a:spcPts val="600"/>
              </a:spcAft>
              <a:buClr>
                <a:schemeClr val="accent1"/>
              </a:buClr>
              <a:buSzPct val="100000"/>
              <a:buFont typeface="Architects Daughter"/>
            </a:pPr>
            <a:r>
              <a:rPr lang="en" sz="1600" dirty="0">
                <a:solidFill>
                  <a:schemeClr val="accent1"/>
                </a:solidFill>
                <a:latin typeface="Architects Daughter"/>
                <a:ea typeface="Architects Daughter"/>
                <a:cs typeface="Architects Daughter"/>
                <a:sym typeface="Architects Daughter"/>
              </a:rPr>
              <a:t>Nursing (doctoral)</a:t>
            </a:r>
          </a:p>
          <a:p>
            <a:pPr marL="457200" lvl="0" indent="-355600" rtl="0">
              <a:spcBef>
                <a:spcPts val="0"/>
              </a:spcBef>
              <a:spcAft>
                <a:spcPts val="600"/>
              </a:spcAft>
              <a:buClr>
                <a:schemeClr val="accent1"/>
              </a:buClr>
              <a:buSzPct val="100000"/>
              <a:buFont typeface="Architects Daughter"/>
            </a:pPr>
            <a:r>
              <a:rPr lang="en" sz="1600" dirty="0">
                <a:solidFill>
                  <a:schemeClr val="accent1"/>
                </a:solidFill>
                <a:latin typeface="Architects Daughter"/>
                <a:ea typeface="Architects Daughter"/>
                <a:cs typeface="Architects Daughter"/>
                <a:sym typeface="Architects Daughter"/>
              </a:rPr>
              <a:t>Economics (undergraduate)</a:t>
            </a:r>
          </a:p>
        </p:txBody>
      </p:sp>
      <p:pic>
        <p:nvPicPr>
          <p:cNvPr id="194" name="Shape 194"/>
          <p:cNvPicPr preferRelativeResize="0"/>
          <p:nvPr/>
        </p:nvPicPr>
        <p:blipFill>
          <a:blip r:embed="rId3">
            <a:alphaModFix/>
          </a:blip>
          <a:stretch>
            <a:fillRect/>
          </a:stretch>
        </p:blipFill>
        <p:spPr>
          <a:xfrm>
            <a:off x="6029300" y="2798121"/>
            <a:ext cx="1763549" cy="177067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Example DIL Competency</a:t>
            </a:r>
          </a:p>
        </p:txBody>
      </p:sp>
      <p:sp>
        <p:nvSpPr>
          <p:cNvPr id="200" name="Shape 200"/>
          <p:cNvSpPr txBox="1">
            <a:spLocks noGrp="1"/>
          </p:cNvSpPr>
          <p:nvPr>
            <p:ph type="body" idx="1"/>
          </p:nvPr>
        </p:nvSpPr>
        <p:spPr>
          <a:xfrm>
            <a:off x="353575" y="1164300"/>
            <a:ext cx="8087400" cy="638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000">
                <a:solidFill>
                  <a:srgbClr val="000000"/>
                </a:solidFill>
              </a:rPr>
              <a:t>Samples from Competency 2: Data Curation &amp; Reuse</a:t>
            </a:r>
          </a:p>
          <a:p>
            <a:pPr lvl="0">
              <a:spcBef>
                <a:spcPts val="0"/>
              </a:spcBef>
              <a:buNone/>
            </a:pPr>
            <a:endParaRPr/>
          </a:p>
        </p:txBody>
      </p:sp>
      <p:graphicFrame>
        <p:nvGraphicFramePr>
          <p:cNvPr id="201" name="Shape 201"/>
          <p:cNvGraphicFramePr/>
          <p:nvPr>
            <p:extLst>
              <p:ext uri="{D42A27DB-BD31-4B8C-83A1-F6EECF244321}">
                <p14:modId xmlns:p14="http://schemas.microsoft.com/office/powerpoint/2010/main" val="2865224472"/>
              </p:ext>
            </p:extLst>
          </p:nvPr>
        </p:nvGraphicFramePr>
        <p:xfrm>
          <a:off x="349712" y="1615500"/>
          <a:ext cx="8444575" cy="3098200"/>
        </p:xfrm>
        <a:graphic>
          <a:graphicData uri="http://schemas.openxmlformats.org/drawingml/2006/table">
            <a:tbl>
              <a:tblPr>
                <a:noFill/>
                <a:tableStyleId>{196A87BD-6278-433E-8C3E-D0D7CA18E98D}</a:tableStyleId>
              </a:tblPr>
              <a:tblGrid>
                <a:gridCol w="2696750"/>
                <a:gridCol w="3006750"/>
                <a:gridCol w="2741075"/>
              </a:tblGrid>
              <a:tr h="428250">
                <a:tc>
                  <a:txBody>
                    <a:bodyPr/>
                    <a:lstStyle/>
                    <a:p>
                      <a:pPr lvl="0">
                        <a:spcBef>
                          <a:spcPts val="0"/>
                        </a:spcBef>
                        <a:buNone/>
                      </a:pPr>
                      <a:r>
                        <a:rPr lang="en" sz="1600"/>
                        <a:t>Emerging</a:t>
                      </a:r>
                    </a:p>
                  </a:txBody>
                  <a:tcPr marL="91425" marR="91425" marT="91425" marB="91425" anchor="b"/>
                </a:tc>
                <a:tc>
                  <a:txBody>
                    <a:bodyPr/>
                    <a:lstStyle/>
                    <a:p>
                      <a:pPr lvl="0">
                        <a:spcBef>
                          <a:spcPts val="0"/>
                        </a:spcBef>
                        <a:buNone/>
                      </a:pPr>
                      <a:r>
                        <a:rPr lang="en" sz="1600"/>
                        <a:t>Intermediate</a:t>
                      </a:r>
                    </a:p>
                  </a:txBody>
                  <a:tcPr marL="91425" marR="91425" marT="91425" marB="91425" anchor="b"/>
                </a:tc>
                <a:tc>
                  <a:txBody>
                    <a:bodyPr/>
                    <a:lstStyle/>
                    <a:p>
                      <a:pPr lvl="0">
                        <a:spcBef>
                          <a:spcPts val="0"/>
                        </a:spcBef>
                        <a:buNone/>
                      </a:pPr>
                      <a:r>
                        <a:rPr lang="en" sz="1600"/>
                        <a:t>Expert</a:t>
                      </a:r>
                    </a:p>
                  </a:txBody>
                  <a:tcPr marL="91425" marR="91425" marT="91425" marB="91425" anchor="b"/>
                </a:tc>
              </a:tr>
              <a:tr h="2669950">
                <a:tc>
                  <a:txBody>
                    <a:bodyPr/>
                    <a:lstStyle/>
                    <a:p>
                      <a:pPr marL="457200" lvl="0" indent="-349250" rtl="0">
                        <a:spcBef>
                          <a:spcPts val="0"/>
                        </a:spcBef>
                        <a:buSzPct val="100000"/>
                        <a:buFont typeface="Architects Daughter"/>
                        <a:buChar char="●"/>
                      </a:pPr>
                      <a:r>
                        <a:rPr lang="en" sz="1600">
                          <a:latin typeface="Architects Daughter"/>
                          <a:ea typeface="Architects Daughter"/>
                          <a:cs typeface="Architects Daughter"/>
                          <a:sym typeface="Architects Daughter"/>
                        </a:rPr>
                        <a:t>Understands how to cite data.</a:t>
                      </a:r>
                    </a:p>
                    <a:p>
                      <a:pPr marL="457200" lvl="0" indent="-349250" rtl="0">
                        <a:spcBef>
                          <a:spcPts val="0"/>
                        </a:spcBef>
                        <a:buSzPct val="100000"/>
                        <a:buFont typeface="Architects Daughter"/>
                        <a:buChar char="●"/>
                      </a:pPr>
                      <a:r>
                        <a:rPr lang="en" sz="1600">
                          <a:latin typeface="Architects Daughter"/>
                          <a:ea typeface="Architects Daughter"/>
                          <a:cs typeface="Architects Daughter"/>
                          <a:sym typeface="Architects Daughter"/>
                        </a:rPr>
                        <a:t>Recognizes data’s value beyond original purpose, to validate research or for secondary analysis.</a:t>
                      </a:r>
                    </a:p>
                  </a:txBody>
                  <a:tcPr marL="91425" marR="91425" marT="91425" marB="91425"/>
                </a:tc>
                <a:tc>
                  <a:txBody>
                    <a:bodyPr/>
                    <a:lstStyle/>
                    <a:p>
                      <a:pPr marL="457200" lvl="0" indent="-349250" rtl="0">
                        <a:spcBef>
                          <a:spcPts val="0"/>
                        </a:spcBef>
                        <a:buSzPct val="100000"/>
                        <a:buFont typeface="Architects Daughter"/>
                        <a:buChar char="●"/>
                      </a:pPr>
                      <a:r>
                        <a:rPr lang="en" sz="1600">
                          <a:latin typeface="Architects Daughter"/>
                          <a:ea typeface="Architects Daughter"/>
                          <a:cs typeface="Architects Daughter"/>
                          <a:sym typeface="Architects Daughter"/>
                        </a:rPr>
                        <a:t>Is able to distinguish between active data and stored data.</a:t>
                      </a:r>
                    </a:p>
                    <a:p>
                      <a:pPr marL="457200" lvl="0" indent="-349250" rtl="0">
                        <a:spcBef>
                          <a:spcPts val="0"/>
                        </a:spcBef>
                        <a:buSzPct val="100000"/>
                        <a:buFont typeface="Architects Daughter"/>
                        <a:buChar char="●"/>
                      </a:pPr>
                      <a:r>
                        <a:rPr lang="en" sz="1600">
                          <a:latin typeface="Architects Daughter"/>
                          <a:ea typeface="Architects Daughter"/>
                          <a:cs typeface="Architects Daughter"/>
                          <a:sym typeface="Architects Daughter"/>
                        </a:rPr>
                        <a:t>Develops understanding of the elements in a dataset that are likely to have future value for self or others.</a:t>
                      </a:r>
                    </a:p>
                  </a:txBody>
                  <a:tcPr marL="91425" marR="91425" marT="91425" marB="91425"/>
                </a:tc>
                <a:tc>
                  <a:txBody>
                    <a:bodyPr/>
                    <a:lstStyle/>
                    <a:p>
                      <a:pPr marL="457200" lvl="0" indent="-349250">
                        <a:spcBef>
                          <a:spcPts val="0"/>
                        </a:spcBef>
                        <a:buSzPct val="100000"/>
                        <a:buFont typeface="Architects Daughter"/>
                        <a:buChar char="●"/>
                      </a:pPr>
                      <a:r>
                        <a:rPr lang="en" sz="1600" dirty="0">
                          <a:latin typeface="Architects Daughter"/>
                          <a:ea typeface="Architects Daughter"/>
                          <a:cs typeface="Architects Daughter"/>
                          <a:sym typeface="Architects Daughter"/>
                        </a:rPr>
                        <a:t>Understands how to make data citable.</a:t>
                      </a:r>
                    </a:p>
                    <a:p>
                      <a:pPr marL="457200" lvl="0" indent="-349250">
                        <a:spcBef>
                          <a:spcPts val="0"/>
                        </a:spcBef>
                        <a:buSzPct val="100000"/>
                        <a:buFont typeface="Architects Daughter"/>
                        <a:buChar char="●"/>
                      </a:pPr>
                      <a:r>
                        <a:rPr lang="en" sz="1600" dirty="0">
                          <a:latin typeface="Architects Daughter"/>
                          <a:ea typeface="Architects Daughter"/>
                          <a:cs typeface="Architects Daughter"/>
                          <a:sym typeface="Architects Daughter"/>
                        </a:rPr>
                        <a:t>Identifies potential opportunities for improvements in data curation practices of subdiscipline.</a:t>
                      </a:r>
                    </a:p>
                    <a:p>
                      <a:pPr lvl="0" rtl="0">
                        <a:spcBef>
                          <a:spcPts val="0"/>
                        </a:spcBef>
                        <a:buNone/>
                      </a:pPr>
                      <a:endParaRPr sz="1600" dirty="0">
                        <a:latin typeface="Architects Daughter"/>
                        <a:ea typeface="Architects Daughter"/>
                        <a:cs typeface="Architects Daughter"/>
                        <a:sym typeface="Architects Daughter"/>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90250" y="526350"/>
            <a:ext cx="5618700" cy="1517100"/>
          </a:xfrm>
          <a:prstGeom prst="rect">
            <a:avLst/>
          </a:prstGeom>
        </p:spPr>
        <p:txBody>
          <a:bodyPr lIns="91425" tIns="91425" rIns="91425" bIns="91425" anchor="ctr" anchorCtr="0">
            <a:noAutofit/>
          </a:bodyPr>
          <a:lstStyle/>
          <a:p>
            <a:pPr lvl="0">
              <a:spcBef>
                <a:spcPts val="0"/>
              </a:spcBef>
              <a:buNone/>
            </a:pPr>
            <a:r>
              <a:rPr lang="en"/>
              <a:t>Future Endeavors</a:t>
            </a:r>
          </a:p>
        </p:txBody>
      </p:sp>
      <p:sp>
        <p:nvSpPr>
          <p:cNvPr id="207" name="Shape 207"/>
          <p:cNvSpPr txBox="1"/>
          <p:nvPr/>
        </p:nvSpPr>
        <p:spPr>
          <a:xfrm>
            <a:off x="2198325" y="2311050"/>
            <a:ext cx="5791800" cy="2508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08" name="Shape 208"/>
          <p:cNvSpPr txBox="1"/>
          <p:nvPr/>
        </p:nvSpPr>
        <p:spPr>
          <a:xfrm>
            <a:off x="1550075" y="1902400"/>
            <a:ext cx="6891000" cy="3029700"/>
          </a:xfrm>
          <a:prstGeom prst="rect">
            <a:avLst/>
          </a:prstGeom>
          <a:noFill/>
          <a:ln>
            <a:noFill/>
          </a:ln>
        </p:spPr>
        <p:txBody>
          <a:bodyPr lIns="91425" tIns="91425" rIns="91425" bIns="91425" anchor="t" anchorCtr="0">
            <a:noAutofit/>
          </a:bodyPr>
          <a:lstStyle/>
          <a:p>
            <a:pPr marL="457200" lvl="0" indent="-381000" rtl="0">
              <a:spcBef>
                <a:spcPts val="0"/>
              </a:spcBef>
              <a:buClr>
                <a:srgbClr val="FFFFFF"/>
              </a:buClr>
              <a:buSzPct val="100000"/>
              <a:buFont typeface="Architects Daughter"/>
              <a:buChar char="●"/>
            </a:pPr>
            <a:r>
              <a:rPr lang="en" sz="2000" dirty="0">
                <a:solidFill>
                  <a:srgbClr val="FFFFFF"/>
                </a:solidFill>
                <a:latin typeface="Architects Daughter"/>
                <a:ea typeface="Architects Daughter"/>
                <a:cs typeface="Architects Daughter"/>
                <a:sym typeface="Architects Daughter"/>
              </a:rPr>
              <a:t>Instruction &amp; outreach based on particulars of collections, including promotion of and training for use of open data</a:t>
            </a:r>
          </a:p>
          <a:p>
            <a:pPr marL="457200" lvl="0" indent="-381000" rtl="0">
              <a:spcBef>
                <a:spcPts val="0"/>
              </a:spcBef>
              <a:buClr>
                <a:srgbClr val="FFFFFF"/>
              </a:buClr>
              <a:buSzPct val="100000"/>
              <a:buFont typeface="Architects Daughter"/>
              <a:buChar char="●"/>
            </a:pPr>
            <a:r>
              <a:rPr lang="en" sz="2000" dirty="0">
                <a:solidFill>
                  <a:srgbClr val="FFFFFF"/>
                </a:solidFill>
                <a:latin typeface="Architects Daughter"/>
                <a:ea typeface="Architects Daughter"/>
                <a:cs typeface="Architects Daughter"/>
                <a:sym typeface="Architects Daughter"/>
              </a:rPr>
              <a:t>Consultations around open access &amp; proprietary variables in datasets</a:t>
            </a:r>
          </a:p>
          <a:p>
            <a:pPr marL="457200" lvl="0" indent="-381000" rtl="0">
              <a:spcBef>
                <a:spcPts val="0"/>
              </a:spcBef>
              <a:buClr>
                <a:srgbClr val="FFFFFF"/>
              </a:buClr>
              <a:buSzPct val="100000"/>
              <a:buFont typeface="Architects Daughter"/>
              <a:buChar char="●"/>
            </a:pPr>
            <a:r>
              <a:rPr lang="en" sz="2000" dirty="0">
                <a:solidFill>
                  <a:srgbClr val="FFFFFF"/>
                </a:solidFill>
                <a:latin typeface="Architects Daughter"/>
                <a:ea typeface="Architects Daughter"/>
                <a:cs typeface="Architects Daughter"/>
                <a:sym typeface="Architects Daughter"/>
              </a:rPr>
              <a:t>Adaptation &amp; implementation of one another’s projects at our institutions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802750" y="802500"/>
            <a:ext cx="3538500" cy="3538500"/>
          </a:xfrm>
          <a:prstGeom prst="rect">
            <a:avLst/>
          </a:prstGeom>
        </p:spPr>
        <p:txBody>
          <a:bodyPr lIns="91425" tIns="91425" rIns="91425" bIns="91425" anchor="ctr" anchorCtr="0">
            <a:noAutofit/>
          </a:bodyPr>
          <a:lstStyle/>
          <a:p>
            <a:pPr lvl="0">
              <a:spcBef>
                <a:spcPts val="0"/>
              </a:spcBef>
              <a:buNone/>
            </a:pPr>
            <a:r>
              <a:rPr lang="en" sz="4400"/>
              <a:t>Please feel free to contact us at</a:t>
            </a:r>
          </a:p>
          <a:p>
            <a:pPr lvl="0">
              <a:spcBef>
                <a:spcPts val="0"/>
              </a:spcBef>
              <a:buNone/>
            </a:pPr>
            <a:endParaRPr sz="1200"/>
          </a:p>
          <a:p>
            <a:pPr lvl="0">
              <a:spcBef>
                <a:spcPts val="0"/>
              </a:spcBef>
              <a:buNone/>
            </a:pPr>
            <a:r>
              <a:rPr lang="en" sz="3000" u="sng">
                <a:solidFill>
                  <a:schemeClr val="hlink"/>
                </a:solidFill>
                <a:hlinkClick r:id="rId3"/>
              </a:rPr>
              <a:t>allyson.rodriguez@unt.edu</a:t>
            </a:r>
            <a:r>
              <a:rPr lang="en" sz="3000"/>
              <a:t> </a:t>
            </a:r>
          </a:p>
          <a:p>
            <a:pPr lvl="0">
              <a:spcBef>
                <a:spcPts val="0"/>
              </a:spcBef>
              <a:buNone/>
            </a:pPr>
            <a:endParaRPr sz="3000"/>
          </a:p>
          <a:p>
            <a:pPr lvl="0">
              <a:spcBef>
                <a:spcPts val="0"/>
              </a:spcBef>
              <a:buNone/>
            </a:pPr>
            <a:r>
              <a:rPr lang="en" sz="3000" u="sng">
                <a:solidFill>
                  <a:schemeClr val="hlink"/>
                </a:solidFill>
                <a:hlinkClick r:id="rId4"/>
              </a:rPr>
              <a:t>peace@uta.edu</a:t>
            </a:r>
            <a:r>
              <a:rPr lang="en" sz="3000"/>
              <a:t> </a:t>
            </a:r>
            <a:br>
              <a:rPr lang="en" sz="3000"/>
            </a:br>
            <a:r>
              <a:rPr lang="en" sz="3000"/>
              <a:t>(Twitter @123POW)</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555600"/>
            <a:ext cx="4690800" cy="755700"/>
          </a:xfrm>
          <a:prstGeom prst="rect">
            <a:avLst/>
          </a:prstGeom>
        </p:spPr>
        <p:txBody>
          <a:bodyPr lIns="91425" tIns="91425" rIns="91425" bIns="91425" anchor="b" anchorCtr="0">
            <a:noAutofit/>
          </a:bodyPr>
          <a:lstStyle/>
          <a:p>
            <a:pPr lvl="0">
              <a:spcBef>
                <a:spcPts val="0"/>
              </a:spcBef>
              <a:buNone/>
            </a:pPr>
            <a:r>
              <a:rPr lang="en" sz="4800"/>
              <a:t>References &amp; Resources</a:t>
            </a:r>
          </a:p>
        </p:txBody>
      </p:sp>
      <p:sp>
        <p:nvSpPr>
          <p:cNvPr id="219" name="Shape 219"/>
          <p:cNvSpPr txBox="1">
            <a:spLocks noGrp="1"/>
          </p:cNvSpPr>
          <p:nvPr>
            <p:ph type="body" idx="1"/>
          </p:nvPr>
        </p:nvSpPr>
        <p:spPr>
          <a:xfrm>
            <a:off x="311700" y="1389600"/>
            <a:ext cx="8241900" cy="3179400"/>
          </a:xfrm>
          <a:prstGeom prst="rect">
            <a:avLst/>
          </a:prstGeom>
        </p:spPr>
        <p:txBody>
          <a:bodyPr lIns="91425" tIns="91425" rIns="91425" bIns="91425" anchor="t" anchorCtr="0">
            <a:noAutofit/>
          </a:bodyPr>
          <a:lstStyle/>
          <a:p>
            <a:pPr lvl="0">
              <a:spcBef>
                <a:spcPts val="0"/>
              </a:spcBef>
              <a:buNone/>
            </a:pPr>
            <a:r>
              <a:rPr lang="en" sz="900" dirty="0">
                <a:solidFill>
                  <a:srgbClr val="000000"/>
                </a:solidFill>
              </a:rPr>
              <a:t>American Association of Law Libraries. (2013). Procurement toolkit and code of best practices for licensing electronic resources. Available at </a:t>
            </a:r>
            <a:r>
              <a:rPr lang="en" sz="900" u="sng" dirty="0">
                <a:solidFill>
                  <a:schemeClr val="hlink"/>
                </a:solidFill>
                <a:hlinkClick r:id="rId3"/>
              </a:rPr>
              <a:t>http://www.aallnet.org/mm/Publications/products/procurement-toolkit.html</a:t>
            </a:r>
            <a:r>
              <a:rPr lang="en" sz="900" dirty="0">
                <a:solidFill>
                  <a:srgbClr val="000000"/>
                </a:solidFill>
              </a:rPr>
              <a:t> </a:t>
            </a:r>
          </a:p>
          <a:p>
            <a:pPr lvl="0">
              <a:spcBef>
                <a:spcPts val="0"/>
              </a:spcBef>
              <a:buNone/>
            </a:pPr>
            <a:r>
              <a:rPr lang="en" sz="900" dirty="0">
                <a:solidFill>
                  <a:srgbClr val="444444"/>
                </a:solidFill>
                <a:highlight>
                  <a:srgbClr val="FFFFFF"/>
                </a:highlight>
              </a:rPr>
              <a:t>Carlson, J. &amp; Johnston, L. (Eds.). (2015) </a:t>
            </a:r>
            <a:r>
              <a:rPr lang="en" sz="900" i="1" dirty="0">
                <a:solidFill>
                  <a:srgbClr val="444444"/>
                </a:solidFill>
                <a:highlight>
                  <a:srgbClr val="FFFFFF"/>
                </a:highlight>
              </a:rPr>
              <a:t>Data Information Literacy:Librarians, Data and the Education of a New Generation of Researchers.</a:t>
            </a:r>
            <a:r>
              <a:rPr lang="en" sz="900" dirty="0">
                <a:solidFill>
                  <a:srgbClr val="444444"/>
                </a:solidFill>
                <a:highlight>
                  <a:srgbClr val="FFFFFF"/>
                </a:highlight>
              </a:rPr>
              <a:t> West Lafayette, IN:</a:t>
            </a:r>
            <a:r>
              <a:rPr lang="en" sz="900" i="1" dirty="0">
                <a:solidFill>
                  <a:srgbClr val="444444"/>
                </a:solidFill>
                <a:highlight>
                  <a:srgbClr val="FFFFFF"/>
                </a:highlight>
              </a:rPr>
              <a:t> </a:t>
            </a:r>
            <a:r>
              <a:rPr lang="en" sz="900" dirty="0">
                <a:solidFill>
                  <a:srgbClr val="444444"/>
                </a:solidFill>
              </a:rPr>
              <a:t>Purdue University Press.</a:t>
            </a:r>
          </a:p>
          <a:p>
            <a:pPr lvl="0">
              <a:spcBef>
                <a:spcPts val="0"/>
              </a:spcBef>
              <a:buNone/>
            </a:pPr>
            <a:r>
              <a:rPr lang="en" sz="900" dirty="0">
                <a:solidFill>
                  <a:srgbClr val="333333"/>
                </a:solidFill>
              </a:rPr>
              <a:t>Collection Development Policy Statement: Data Services (Numeric Data). (2014, August). Retrieved May 03, 2016, from http://libguides.lib.msu.edu/dataservicescollectiondevpolicy</a:t>
            </a:r>
          </a:p>
          <a:p>
            <a:pPr lvl="0">
              <a:spcBef>
                <a:spcPts val="0"/>
              </a:spcBef>
              <a:buNone/>
            </a:pPr>
            <a:r>
              <a:rPr lang="en" sz="900" dirty="0">
                <a:solidFill>
                  <a:srgbClr val="000000"/>
                </a:solidFill>
              </a:rPr>
              <a:t>McMaster University. (2010). Collection development policy: Library data service. Available at </a:t>
            </a:r>
            <a:r>
              <a:rPr lang="en" sz="900" u="sng" dirty="0">
                <a:solidFill>
                  <a:schemeClr val="hlink"/>
                </a:solidFill>
                <a:hlinkClick r:id="rId4"/>
              </a:rPr>
              <a:t>https://library.mcmaster.ca/maps/Library_Data_Service_Collection_Policy.pdf</a:t>
            </a:r>
            <a:r>
              <a:rPr lang="en" sz="900" dirty="0">
                <a:solidFill>
                  <a:srgbClr val="000000"/>
                </a:solidFill>
              </a:rPr>
              <a:t> </a:t>
            </a:r>
          </a:p>
          <a:p>
            <a:pPr lvl="0">
              <a:spcBef>
                <a:spcPts val="0"/>
              </a:spcBef>
              <a:buNone/>
            </a:pPr>
            <a:r>
              <a:rPr lang="en" sz="900" dirty="0">
                <a:solidFill>
                  <a:srgbClr val="000000"/>
                </a:solidFill>
              </a:rPr>
              <a:t>Ossom Williamson, P. (2016). Open Data: Options for Researchers. [LibGuide]. Available at </a:t>
            </a:r>
            <a:r>
              <a:rPr lang="en" sz="900" u="sng" dirty="0">
                <a:solidFill>
                  <a:schemeClr val="hlink"/>
                </a:solidFill>
                <a:hlinkClick r:id="rId5"/>
              </a:rPr>
              <a:t>http://libguides.uta.edu/opendata</a:t>
            </a:r>
            <a:r>
              <a:rPr lang="en" sz="900" dirty="0"/>
              <a:t> </a:t>
            </a:r>
          </a:p>
          <a:p>
            <a:pPr lvl="0">
              <a:spcBef>
                <a:spcPts val="0"/>
              </a:spcBef>
              <a:buNone/>
            </a:pPr>
            <a:r>
              <a:rPr lang="en" sz="900" dirty="0">
                <a:solidFill>
                  <a:srgbClr val="000000"/>
                </a:solidFill>
              </a:rPr>
              <a:t>Young, S. (2014). What to do about data? New England Area Librarian e-Science Symposium Poster Session. Available at</a:t>
            </a:r>
            <a:r>
              <a:rPr lang="en" sz="900" dirty="0"/>
              <a:t> </a:t>
            </a:r>
            <a:r>
              <a:rPr lang="en" sz="900" u="sng" dirty="0">
                <a:solidFill>
                  <a:schemeClr val="hlink"/>
                </a:solidFill>
                <a:hlinkClick r:id="rId6"/>
              </a:rPr>
              <a:t>http://escholarship.umassmed.edu/escience_symposium/2014/posters/6/</a:t>
            </a:r>
            <a:r>
              <a:rPr lang="en" sz="900" dirty="0"/>
              <a:t> </a:t>
            </a:r>
          </a:p>
          <a:p>
            <a:pPr lvl="0">
              <a:spcBef>
                <a:spcPts val="0"/>
              </a:spcBef>
              <a:buNone/>
            </a:pPr>
            <a:endParaRPr sz="900" dirty="0">
              <a:solidFill>
                <a:srgbClr val="000000"/>
              </a:solidFill>
            </a:endParaRPr>
          </a:p>
          <a:p>
            <a:pPr lvl="0">
              <a:spcBef>
                <a:spcPts val="0"/>
              </a:spcBef>
              <a:buNone/>
            </a:pPr>
            <a:endParaRPr sz="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1240275"/>
            <a:ext cx="8520600" cy="1981800"/>
          </a:xfrm>
          <a:prstGeom prst="rect">
            <a:avLst/>
          </a:prstGeom>
        </p:spPr>
        <p:txBody>
          <a:bodyPr lIns="91425" tIns="91425" rIns="91425" bIns="91425" anchor="b" anchorCtr="0">
            <a:noAutofit/>
          </a:bodyPr>
          <a:lstStyle/>
          <a:p>
            <a:pPr lvl="0" rtl="0">
              <a:spcBef>
                <a:spcPts val="0"/>
              </a:spcBef>
              <a:buNone/>
            </a:pPr>
            <a:r>
              <a:rPr lang="en" dirty="0"/>
              <a:t>UNT</a:t>
            </a:r>
          </a:p>
        </p:txBody>
      </p:sp>
      <p:sp>
        <p:nvSpPr>
          <p:cNvPr id="73" name="Shape 73"/>
          <p:cNvSpPr txBox="1">
            <a:spLocks noGrp="1"/>
          </p:cNvSpPr>
          <p:nvPr>
            <p:ph type="body" idx="1"/>
          </p:nvPr>
        </p:nvSpPr>
        <p:spPr>
          <a:xfrm>
            <a:off x="311700" y="3304625"/>
            <a:ext cx="8520600" cy="1300800"/>
          </a:xfrm>
          <a:prstGeom prst="rect">
            <a:avLst/>
          </a:prstGeom>
        </p:spPr>
        <p:txBody>
          <a:bodyPr lIns="91425" tIns="91425" rIns="91425" bIns="91425" anchor="t" anchorCtr="0">
            <a:noAutofit/>
          </a:bodyPr>
          <a:lstStyle/>
          <a:p>
            <a:pPr lvl="0" rtl="0">
              <a:spcBef>
                <a:spcPts val="0"/>
              </a:spcBef>
              <a:buNone/>
            </a:pPr>
            <a:r>
              <a:rPr lang="en"/>
              <a:t>Evaluating and Building Meaningful Collections</a:t>
            </a:r>
          </a:p>
        </p:txBody>
      </p:sp>
      <p:sp>
        <p:nvSpPr>
          <p:cNvPr id="2" name="TextBox 1"/>
          <p:cNvSpPr txBox="1"/>
          <p:nvPr/>
        </p:nvSpPr>
        <p:spPr>
          <a:xfrm>
            <a:off x="3798795" y="1600200"/>
            <a:ext cx="1546410" cy="1569660"/>
          </a:xfrm>
          <a:prstGeom prst="rect">
            <a:avLst/>
          </a:prstGeom>
          <a:solidFill>
            <a:schemeClr val="accent1"/>
          </a:solidFill>
        </p:spPr>
        <p:txBody>
          <a:bodyPr wrap="square" rtlCol="0">
            <a:spAutoFit/>
          </a:bodyPr>
          <a:lstStyle/>
          <a:p>
            <a:r>
              <a:rPr lang="en-US" sz="9600" b="1" dirty="0" smtClean="0">
                <a:solidFill>
                  <a:schemeClr val="bg1"/>
                </a:solidFill>
                <a:latin typeface="Amatic SC" panose="020B0604020202020204" charset="0"/>
              </a:rPr>
              <a:t>UNT</a:t>
            </a:r>
            <a:endParaRPr lang="en-US" sz="9600" b="1" dirty="0">
              <a:solidFill>
                <a:schemeClr val="bg1"/>
              </a:solidFill>
              <a:latin typeface="Amatic SC" panose="020B06040202020202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555600"/>
            <a:ext cx="4864800" cy="755700"/>
          </a:xfrm>
          <a:prstGeom prst="rect">
            <a:avLst/>
          </a:prstGeom>
        </p:spPr>
        <p:txBody>
          <a:bodyPr lIns="91425" tIns="91425" rIns="91425" bIns="91425" anchor="b" anchorCtr="0">
            <a:noAutofit/>
          </a:bodyPr>
          <a:lstStyle/>
          <a:p>
            <a:pPr lvl="0" rtl="0">
              <a:spcBef>
                <a:spcPts val="0"/>
              </a:spcBef>
              <a:buNone/>
            </a:pPr>
            <a:r>
              <a:rPr lang="en" sz="4800"/>
              <a:t>University of north texas</a:t>
            </a:r>
          </a:p>
        </p:txBody>
      </p:sp>
      <p:sp>
        <p:nvSpPr>
          <p:cNvPr id="79" name="Shape 79"/>
          <p:cNvSpPr txBox="1">
            <a:spLocks noGrp="1"/>
          </p:cNvSpPr>
          <p:nvPr>
            <p:ph type="body" idx="1"/>
          </p:nvPr>
        </p:nvSpPr>
        <p:spPr>
          <a:xfrm>
            <a:off x="288450" y="1371650"/>
            <a:ext cx="8567100" cy="3179400"/>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chitects Daughter"/>
                <a:ea typeface="Architects Daughter"/>
                <a:cs typeface="Architects Daughter"/>
                <a:sym typeface="Architects Daughter"/>
              </a:rPr>
              <a:t>Establishing policies and procedures around data resource acquisition</a:t>
            </a:r>
          </a:p>
        </p:txBody>
      </p:sp>
      <p:pic>
        <p:nvPicPr>
          <p:cNvPr id="80" name="Shape 80" descr="Road Sign, Dollar, Currency, Money, Finance, Symbol"/>
          <p:cNvPicPr preferRelativeResize="0"/>
          <p:nvPr/>
        </p:nvPicPr>
        <p:blipFill>
          <a:blip r:embed="rId3">
            <a:alphaModFix/>
          </a:blip>
          <a:stretch>
            <a:fillRect/>
          </a:stretch>
        </p:blipFill>
        <p:spPr>
          <a:xfrm>
            <a:off x="2208000" y="1877937"/>
            <a:ext cx="4031825" cy="284599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a:spcBef>
                <a:spcPts val="0"/>
              </a:spcBef>
              <a:buNone/>
            </a:pPr>
            <a:r>
              <a:rPr lang="en"/>
              <a:t>Evaluation Rubric</a:t>
            </a:r>
          </a:p>
        </p:txBody>
      </p:sp>
      <p:sp>
        <p:nvSpPr>
          <p:cNvPr id="86" name="Shape 86"/>
          <p:cNvSpPr txBox="1">
            <a:spLocks noGrp="1"/>
          </p:cNvSpPr>
          <p:nvPr>
            <p:ph type="subTitle" idx="1"/>
          </p:nvPr>
        </p:nvSpPr>
        <p:spPr>
          <a:xfrm>
            <a:off x="265500" y="2845222"/>
            <a:ext cx="4045200" cy="1345500"/>
          </a:xfrm>
          <a:prstGeom prst="rect">
            <a:avLst/>
          </a:prstGeom>
        </p:spPr>
        <p:txBody>
          <a:bodyPr lIns="91425" tIns="91425" rIns="91425" bIns="91425" anchor="t" anchorCtr="0">
            <a:noAutofit/>
          </a:bodyPr>
          <a:lstStyle/>
          <a:p>
            <a:pPr lvl="0">
              <a:spcBef>
                <a:spcPts val="0"/>
              </a:spcBef>
              <a:buNone/>
            </a:pPr>
            <a:endParaRPr/>
          </a:p>
        </p:txBody>
      </p:sp>
      <p:sp>
        <p:nvSpPr>
          <p:cNvPr id="87" name="Shape 8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r>
              <a:rPr lang="en"/>
              <a:t>Rubrics act as an easy way to document our decisions regarding electronic resources.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Rubric Elements</a:t>
            </a:r>
          </a:p>
        </p:txBody>
      </p:sp>
      <p:sp>
        <p:nvSpPr>
          <p:cNvPr id="93" name="Shape 9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Access or Use Restrictions</a:t>
            </a:r>
          </a:p>
          <a:p>
            <a:pPr marL="457200" lvl="0" indent="-381000" rtl="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Chronology</a:t>
            </a:r>
          </a:p>
          <a:p>
            <a:pPr marL="457200" lvl="0" indent="-381000" rtl="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Formats</a:t>
            </a:r>
          </a:p>
          <a:p>
            <a:pPr marL="457200" lvl="0" indent="-381000" rtl="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Metadata</a:t>
            </a:r>
          </a:p>
          <a:p>
            <a:pPr marL="457200" lvl="0" indent="-381000" rtl="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Quality</a:t>
            </a:r>
          </a:p>
          <a:p>
            <a:pPr marL="914400" lvl="1" indent="-381000" rtl="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Substance</a:t>
            </a:r>
          </a:p>
          <a:p>
            <a:pPr marL="914400" lvl="1" indent="-381000" rtl="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Authority</a:t>
            </a:r>
          </a:p>
        </p:txBody>
      </p:sp>
      <p:pic>
        <p:nvPicPr>
          <p:cNvPr id="94" name="Shape 94" descr="File:Rubric.jpg"/>
          <p:cNvPicPr preferRelativeResize="0"/>
          <p:nvPr/>
        </p:nvPicPr>
        <p:blipFill>
          <a:blip r:embed="rId3">
            <a:alphaModFix/>
          </a:blip>
          <a:stretch>
            <a:fillRect/>
          </a:stretch>
        </p:blipFill>
        <p:spPr>
          <a:xfrm>
            <a:off x="4962975" y="759376"/>
            <a:ext cx="3732224" cy="3234999"/>
          </a:xfrm>
          <a:prstGeom prst="rect">
            <a:avLst/>
          </a:prstGeom>
          <a:noFill/>
          <a:ln>
            <a:noFill/>
          </a:ln>
        </p:spPr>
      </p:pic>
      <p:sp>
        <p:nvSpPr>
          <p:cNvPr id="95" name="Shape 95"/>
          <p:cNvSpPr txBox="1"/>
          <p:nvPr/>
        </p:nvSpPr>
        <p:spPr>
          <a:xfrm>
            <a:off x="5567887" y="4038315"/>
            <a:ext cx="2522400" cy="574500"/>
          </a:xfrm>
          <a:prstGeom prst="rect">
            <a:avLst/>
          </a:prstGeom>
          <a:noFill/>
          <a:ln>
            <a:noFill/>
          </a:ln>
        </p:spPr>
        <p:txBody>
          <a:bodyPr lIns="91425" tIns="91425" rIns="91425" bIns="91425" anchor="t" anchorCtr="0">
            <a:noAutofit/>
          </a:bodyPr>
          <a:lstStyle/>
          <a:p>
            <a:pPr lvl="0">
              <a:spcBef>
                <a:spcPts val="0"/>
              </a:spcBef>
              <a:buNone/>
            </a:pPr>
            <a:r>
              <a:rPr lang="en" sz="800" dirty="0"/>
              <a:t>By Cleonard1973 (Own work) [CC BY-SA 4.0 </a:t>
            </a:r>
          </a:p>
          <a:p>
            <a:pPr lvl="0">
              <a:spcBef>
                <a:spcPts val="0"/>
              </a:spcBef>
              <a:buNone/>
            </a:pPr>
            <a:r>
              <a:rPr lang="en" sz="800" dirty="0"/>
              <a:t>(http://creativecommons.org/licenses/by-sa/4.0)], </a:t>
            </a:r>
          </a:p>
          <a:p>
            <a:pPr lvl="0">
              <a:spcBef>
                <a:spcPts val="0"/>
              </a:spcBef>
              <a:buNone/>
            </a:pPr>
            <a:r>
              <a:rPr lang="en" sz="800" dirty="0"/>
              <a:t>via Wikimedia Commons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Rubric Elements Cont.</a:t>
            </a:r>
          </a:p>
        </p:txBody>
      </p:sp>
      <p:sp>
        <p:nvSpPr>
          <p:cNvPr id="101" name="Shape 10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81000">
              <a:lnSpc>
                <a:spcPct val="100000"/>
              </a:lnSpc>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Usability</a:t>
            </a:r>
          </a:p>
          <a:p>
            <a:pPr marL="457200" lvl="0" indent="-381000">
              <a:lnSpc>
                <a:spcPct val="100000"/>
              </a:lnSpc>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Confidentiality</a:t>
            </a:r>
          </a:p>
          <a:p>
            <a:pPr marL="457200" lvl="0" indent="-381000">
              <a:lnSpc>
                <a:spcPct val="100000"/>
              </a:lnSpc>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Tutorials or Guides</a:t>
            </a:r>
          </a:p>
          <a:p>
            <a:pPr marL="457200" lvl="0" indent="-381000">
              <a:lnSpc>
                <a:spcPct val="100000"/>
              </a:lnSpc>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Licensing or Copyright Concerns</a:t>
            </a:r>
          </a:p>
          <a:p>
            <a:pPr marL="914400" lvl="1" indent="-381000">
              <a:lnSpc>
                <a:spcPct val="100000"/>
              </a:lnSpc>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Especially Public Domain Data</a:t>
            </a:r>
          </a:p>
          <a:p>
            <a:pPr marL="457200" lvl="0" indent="-381000">
              <a:lnSpc>
                <a:spcPct val="100000"/>
              </a:lnSpc>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Other areas:</a:t>
            </a:r>
          </a:p>
          <a:p>
            <a:pPr marL="914400" lvl="1" indent="-381000">
              <a:lnSpc>
                <a:spcPct val="100000"/>
              </a:lnSpc>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Usage Statistics</a:t>
            </a:r>
          </a:p>
          <a:p>
            <a:pPr marL="914400" lvl="1" indent="-381000">
              <a:lnSpc>
                <a:spcPct val="100000"/>
              </a:lnSpc>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Interlibrary loan</a:t>
            </a:r>
          </a:p>
        </p:txBody>
      </p:sp>
      <p:pic>
        <p:nvPicPr>
          <p:cNvPr id="102" name="Shape 102" descr="File:Copyright-problem.svg"/>
          <p:cNvPicPr preferRelativeResize="0"/>
          <p:nvPr/>
        </p:nvPicPr>
        <p:blipFill>
          <a:blip r:embed="rId3">
            <a:alphaModFix/>
          </a:blip>
          <a:stretch>
            <a:fillRect/>
          </a:stretch>
        </p:blipFill>
        <p:spPr>
          <a:xfrm>
            <a:off x="6016056" y="1532901"/>
            <a:ext cx="2091500" cy="22611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a:spcBef>
                <a:spcPts val="0"/>
              </a:spcBef>
              <a:buNone/>
            </a:pPr>
            <a:r>
              <a:rPr lang="en"/>
              <a:t>Collection Development Policy</a:t>
            </a:r>
          </a:p>
        </p:txBody>
      </p:sp>
      <p:sp>
        <p:nvSpPr>
          <p:cNvPr id="108" name="Shape 108"/>
          <p:cNvSpPr txBox="1">
            <a:spLocks noGrp="1"/>
          </p:cNvSpPr>
          <p:nvPr>
            <p:ph type="subTitle" idx="1"/>
          </p:nvPr>
        </p:nvSpPr>
        <p:spPr>
          <a:xfrm>
            <a:off x="265500" y="2845222"/>
            <a:ext cx="4045200" cy="1345500"/>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r>
              <a:rPr lang="en"/>
              <a:t>The policy acts as an outward facing explanation of our internal processes.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Policy Elements</a:t>
            </a:r>
          </a:p>
        </p:txBody>
      </p:sp>
      <p:sp>
        <p:nvSpPr>
          <p:cNvPr id="115" name="Shape 115"/>
          <p:cNvSpPr txBox="1">
            <a:spLocks noGrp="1"/>
          </p:cNvSpPr>
          <p:nvPr>
            <p:ph type="body" idx="1"/>
          </p:nvPr>
        </p:nvSpPr>
        <p:spPr>
          <a:xfrm>
            <a:off x="81975" y="1228675"/>
            <a:ext cx="4750500" cy="33402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chitects Daughter"/>
            </a:pPr>
            <a:r>
              <a:rPr lang="en" sz="1600" dirty="0">
                <a:solidFill>
                  <a:srgbClr val="000000"/>
                </a:solidFill>
                <a:latin typeface="Architects Daughter"/>
                <a:ea typeface="Architects Daughter"/>
                <a:cs typeface="Architects Daughter"/>
                <a:sym typeface="Architects Daughter"/>
              </a:rPr>
              <a:t>In addition to the Rubric Elements:</a:t>
            </a:r>
          </a:p>
          <a:p>
            <a:pPr marL="914400" lvl="1" indent="-381000" rtl="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Language</a:t>
            </a:r>
          </a:p>
          <a:p>
            <a:pPr marL="914400" lvl="1" indent="-381000" rtl="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Geographical Area </a:t>
            </a:r>
          </a:p>
          <a:p>
            <a:pPr lvl="0" rtl="0">
              <a:spcBef>
                <a:spcPts val="0"/>
              </a:spcBef>
              <a:buNone/>
            </a:pPr>
            <a:endParaRPr dirty="0"/>
          </a:p>
        </p:txBody>
      </p:sp>
      <p:sp>
        <p:nvSpPr>
          <p:cNvPr id="116" name="Shape 116"/>
          <p:cNvSpPr txBox="1">
            <a:spLocks noGrp="1"/>
          </p:cNvSpPr>
          <p:nvPr>
            <p:ph type="body" idx="2"/>
          </p:nvPr>
        </p:nvSpPr>
        <p:spPr>
          <a:xfrm>
            <a:off x="4832400" y="1228675"/>
            <a:ext cx="3999900" cy="3340200"/>
          </a:xfrm>
          <a:prstGeom prst="rect">
            <a:avLst/>
          </a:prstGeom>
        </p:spPr>
        <p:txBody>
          <a:bodyPr lIns="91425" tIns="91425" rIns="91425" bIns="91425" anchor="t" anchorCtr="0">
            <a:noAutofit/>
          </a:bodyPr>
          <a:lstStyle/>
          <a:p>
            <a:pPr marL="457200" lvl="0" indent="-381000">
              <a:spcBef>
                <a:spcPts val="0"/>
              </a:spcBef>
              <a:buClr>
                <a:srgbClr val="000000"/>
              </a:buClr>
              <a:buSzPct val="100000"/>
              <a:buFont typeface="Architects Daughter"/>
            </a:pPr>
            <a:r>
              <a:rPr lang="en" sz="1600" dirty="0">
                <a:solidFill>
                  <a:srgbClr val="000000"/>
                </a:solidFill>
                <a:latin typeface="Architects Daughter"/>
                <a:ea typeface="Architects Daughter"/>
                <a:cs typeface="Architects Daughter"/>
                <a:sym typeface="Architects Daughter"/>
              </a:rPr>
              <a:t>Other things to consider:</a:t>
            </a:r>
          </a:p>
          <a:p>
            <a:pPr marL="914400" lvl="1" indent="-38100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Interested areas</a:t>
            </a:r>
          </a:p>
          <a:p>
            <a:pPr marL="914400" lvl="1" indent="-38100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What is your focus? Students or Faculty?</a:t>
            </a:r>
          </a:p>
          <a:p>
            <a:pPr marL="914400" lvl="1" indent="-381000">
              <a:spcBef>
                <a:spcPts val="0"/>
              </a:spcBef>
              <a:buClr>
                <a:srgbClr val="000000"/>
              </a:buClr>
              <a:buSzPct val="100000"/>
              <a:buFont typeface="Arial" panose="020B0604020202020204" pitchFamily="34" charset="0"/>
              <a:buChar char="•"/>
            </a:pPr>
            <a:r>
              <a:rPr lang="en" sz="1600" dirty="0">
                <a:solidFill>
                  <a:srgbClr val="000000"/>
                </a:solidFill>
                <a:latin typeface="Architects Daughter"/>
                <a:ea typeface="Architects Daughter"/>
                <a:cs typeface="Architects Daughter"/>
                <a:sym typeface="Architects Daughter"/>
              </a:rPr>
              <a:t>Will you allow for exceptions?</a:t>
            </a:r>
          </a:p>
          <a:p>
            <a:pPr lvl="0">
              <a:spcBef>
                <a:spcPts val="0"/>
              </a:spcBef>
              <a:buNone/>
            </a:pPr>
            <a:endParaRPr dirty="0"/>
          </a:p>
        </p:txBody>
      </p:sp>
      <p:pic>
        <p:nvPicPr>
          <p:cNvPr id="117" name="Shape 117" descr="File:Blank globe.svg"/>
          <p:cNvPicPr preferRelativeResize="0"/>
          <p:nvPr/>
        </p:nvPicPr>
        <p:blipFill>
          <a:blip r:embed="rId3">
            <a:alphaModFix/>
          </a:blip>
          <a:stretch>
            <a:fillRect/>
          </a:stretch>
        </p:blipFill>
        <p:spPr>
          <a:xfrm>
            <a:off x="973005" y="2621469"/>
            <a:ext cx="2000250" cy="20002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2883</Words>
  <Application>Microsoft Office PowerPoint</Application>
  <PresentationFormat>On-screen Show (16:9)</PresentationFormat>
  <Paragraphs>270</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Amatic SC</vt:lpstr>
      <vt:lpstr>Calibri</vt:lpstr>
      <vt:lpstr>Architects Daughter</vt:lpstr>
      <vt:lpstr>Source Code Pro</vt:lpstr>
      <vt:lpstr>Arial</vt:lpstr>
      <vt:lpstr>beach-day</vt:lpstr>
      <vt:lpstr>Data</vt:lpstr>
      <vt:lpstr>Interlibrary collaboration</vt:lpstr>
      <vt:lpstr>UNT</vt:lpstr>
      <vt:lpstr>University of north texas</vt:lpstr>
      <vt:lpstr>Evaluation Rubric</vt:lpstr>
      <vt:lpstr>Rubric Elements</vt:lpstr>
      <vt:lpstr>Rubric Elements Cont.</vt:lpstr>
      <vt:lpstr>Collection Development Policy</vt:lpstr>
      <vt:lpstr>Policy Elements</vt:lpstr>
      <vt:lpstr>Data Resources</vt:lpstr>
      <vt:lpstr>How to find resources</vt:lpstr>
      <vt:lpstr>Data Resources (Freely Available)</vt:lpstr>
      <vt:lpstr>Data Resources (Paid)</vt:lpstr>
      <vt:lpstr>UTA</vt:lpstr>
      <vt:lpstr>University of Texas at Arlington</vt:lpstr>
      <vt:lpstr>Phase 1</vt:lpstr>
      <vt:lpstr>Phase 1:  </vt:lpstr>
      <vt:lpstr>Phase 1:  </vt:lpstr>
      <vt:lpstr>Phase 2</vt:lpstr>
      <vt:lpstr>Phase 2:  </vt:lpstr>
      <vt:lpstr>Example DIL Competency</vt:lpstr>
      <vt:lpstr>Future Endeavors</vt:lpstr>
      <vt:lpstr>Please feel free to contact us at  allyson.rodriguez@unt.edu   peace@uta.edu  (Twitter @123POW)</vt:lpstr>
      <vt:lpstr>References &amp;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c:title>
  <dc:creator>Rodriguez, Allyson</dc:creator>
  <cp:lastModifiedBy>Rodriguez, Allyson</cp:lastModifiedBy>
  <cp:revision>2</cp:revision>
  <dcterms:modified xsi:type="dcterms:W3CDTF">2016-08-04T13:14:50Z</dcterms:modified>
</cp:coreProperties>
</file>