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8"/>
  </p:notesMasterIdLst>
  <p:sldIdLst>
    <p:sldId id="256" r:id="rId2"/>
    <p:sldId id="257" r:id="rId3"/>
    <p:sldId id="286" r:id="rId4"/>
    <p:sldId id="288" r:id="rId5"/>
    <p:sldId id="293" r:id="rId6"/>
    <p:sldId id="294" r:id="rId7"/>
    <p:sldId id="289" r:id="rId8"/>
    <p:sldId id="290" r:id="rId9"/>
    <p:sldId id="291" r:id="rId10"/>
    <p:sldId id="296" r:id="rId11"/>
    <p:sldId id="300" r:id="rId12"/>
    <p:sldId id="298" r:id="rId13"/>
    <p:sldId id="297" r:id="rId14"/>
    <p:sldId id="295" r:id="rId15"/>
    <p:sldId id="301"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81907" autoAdjust="0"/>
  </p:normalViewPr>
  <p:slideViewPr>
    <p:cSldViewPr>
      <p:cViewPr varScale="1">
        <p:scale>
          <a:sx n="70" d="100"/>
          <a:sy n="70" d="100"/>
        </p:scale>
        <p:origin x="-2040" y="-104"/>
      </p:cViewPr>
      <p:guideLst>
        <p:guide orient="horz" pos="2160"/>
        <p:guide pos="2880"/>
      </p:guideLst>
    </p:cSldViewPr>
  </p:slideViewPr>
  <p:outlineViewPr>
    <p:cViewPr>
      <p:scale>
        <a:sx n="33" d="100"/>
        <a:sy n="33" d="100"/>
      </p:scale>
      <p:origin x="0" y="912"/>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69A3D-15C8-4932-87F5-BD406A1F33A5}" type="datetimeFigureOut">
              <a:rPr lang="en-US" smtClean="0"/>
              <a:t>8/5/16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D82443-BE06-4B31-9E01-F4BDF118F9DA}" type="slidenum">
              <a:rPr lang="en-US" smtClean="0"/>
              <a:t>‹#›</a:t>
            </a:fld>
            <a:endParaRPr lang="en-US"/>
          </a:p>
        </p:txBody>
      </p:sp>
    </p:spTree>
    <p:extLst>
      <p:ext uri="{BB962C8B-B14F-4D97-AF65-F5344CB8AC3E}">
        <p14:creationId xmlns:p14="http://schemas.microsoft.com/office/powerpoint/2010/main" val="284718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2443-BE06-4B31-9E01-F4BDF118F9DA}" type="slidenum">
              <a:rPr lang="en-US" smtClean="0"/>
              <a:t>1</a:t>
            </a:fld>
            <a:endParaRPr lang="en-US"/>
          </a:p>
        </p:txBody>
      </p:sp>
    </p:spTree>
    <p:extLst>
      <p:ext uri="{BB962C8B-B14F-4D97-AF65-F5344CB8AC3E}">
        <p14:creationId xmlns:p14="http://schemas.microsoft.com/office/powerpoint/2010/main" val="2722575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81B2E-54EF-42C7-9C74-3F752FC6FBEB}" type="slidenum">
              <a:rPr lang="en-US" smtClean="0"/>
              <a:t>16</a:t>
            </a:fld>
            <a:endParaRPr lang="en-US"/>
          </a:p>
        </p:txBody>
      </p:sp>
    </p:spTree>
    <p:extLst>
      <p:ext uri="{BB962C8B-B14F-4D97-AF65-F5344CB8AC3E}">
        <p14:creationId xmlns:p14="http://schemas.microsoft.com/office/powerpoint/2010/main" val="137655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D82443-BE06-4B31-9E01-F4BDF118F9DA}" type="slidenum">
              <a:rPr lang="en-US" smtClean="0"/>
              <a:t>2</a:t>
            </a:fld>
            <a:endParaRPr lang="en-US"/>
          </a:p>
        </p:txBody>
      </p:sp>
    </p:spTree>
    <p:extLst>
      <p:ext uri="{BB962C8B-B14F-4D97-AF65-F5344CB8AC3E}">
        <p14:creationId xmlns:p14="http://schemas.microsoft.com/office/powerpoint/2010/main" val="1790485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Rafia: discuss collaboration </a:t>
            </a:r>
          </a:p>
          <a:p>
            <a:r>
              <a:rPr lang="en-US" dirty="0" smtClean="0"/>
              <a:t>Jeff: discuss website </a:t>
            </a:r>
            <a:endParaRPr lang="en-US" dirty="0"/>
          </a:p>
        </p:txBody>
      </p:sp>
      <p:sp>
        <p:nvSpPr>
          <p:cNvPr id="4" name="Slide Number Placeholder 3"/>
          <p:cNvSpPr>
            <a:spLocks noGrp="1"/>
          </p:cNvSpPr>
          <p:nvPr>
            <p:ph type="sldNum" sz="quarter" idx="10"/>
          </p:nvPr>
        </p:nvSpPr>
        <p:spPr/>
        <p:txBody>
          <a:bodyPr/>
          <a:lstStyle/>
          <a:p>
            <a:fld id="{8FD82443-BE06-4B31-9E01-F4BDF118F9DA}" type="slidenum">
              <a:rPr lang="en-US" smtClean="0"/>
              <a:t>4</a:t>
            </a:fld>
            <a:endParaRPr lang="en-US"/>
          </a:p>
        </p:txBody>
      </p:sp>
    </p:spTree>
    <p:extLst>
      <p:ext uri="{BB962C8B-B14F-4D97-AF65-F5344CB8AC3E}">
        <p14:creationId xmlns:p14="http://schemas.microsoft.com/office/powerpoint/2010/main" val="169068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82443-BE06-4B31-9E01-F4BDF118F9DA}" type="slidenum">
              <a:rPr lang="en-US" smtClean="0"/>
              <a:t>5</a:t>
            </a:fld>
            <a:endParaRPr lang="en-US"/>
          </a:p>
        </p:txBody>
      </p:sp>
    </p:spTree>
    <p:extLst>
      <p:ext uri="{BB962C8B-B14F-4D97-AF65-F5344CB8AC3E}">
        <p14:creationId xmlns:p14="http://schemas.microsoft.com/office/powerpoint/2010/main" val="108629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D82443-BE06-4B31-9E01-F4BDF118F9DA}" type="slidenum">
              <a:rPr lang="en-US" smtClean="0"/>
              <a:t>6</a:t>
            </a:fld>
            <a:endParaRPr lang="en-US"/>
          </a:p>
        </p:txBody>
      </p:sp>
    </p:spTree>
    <p:extLst>
      <p:ext uri="{BB962C8B-B14F-4D97-AF65-F5344CB8AC3E}">
        <p14:creationId xmlns:p14="http://schemas.microsoft.com/office/powerpoint/2010/main" val="108629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81B2E-54EF-42C7-9C74-3F752FC6FBEB}" type="slidenum">
              <a:rPr lang="en-US" smtClean="0"/>
              <a:t>12</a:t>
            </a:fld>
            <a:endParaRPr lang="en-US"/>
          </a:p>
        </p:txBody>
      </p:sp>
    </p:spTree>
    <p:extLst>
      <p:ext uri="{BB962C8B-B14F-4D97-AF65-F5344CB8AC3E}">
        <p14:creationId xmlns:p14="http://schemas.microsoft.com/office/powerpoint/2010/main" val="73964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81B2E-54EF-42C7-9C74-3F752FC6FBEB}" type="slidenum">
              <a:rPr lang="en-US" smtClean="0"/>
              <a:t>13</a:t>
            </a:fld>
            <a:endParaRPr lang="en-US"/>
          </a:p>
        </p:txBody>
      </p:sp>
    </p:spTree>
    <p:extLst>
      <p:ext uri="{BB962C8B-B14F-4D97-AF65-F5344CB8AC3E}">
        <p14:creationId xmlns:p14="http://schemas.microsoft.com/office/powerpoint/2010/main" val="73964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Phase I</a:t>
            </a:r>
            <a:r>
              <a:rPr lang="en-US" baseline="0" dirty="0" smtClean="0"/>
              <a:t> - </a:t>
            </a:r>
            <a:r>
              <a:rPr lang="en-US" dirty="0" smtClean="0"/>
              <a:t>Library stakeholders: Talk</a:t>
            </a:r>
            <a:r>
              <a:rPr lang="en-US" baseline="0" dirty="0" smtClean="0"/>
              <a:t> to their supervisor. Consulted b/c long term plans of that department or the library</a:t>
            </a:r>
          </a:p>
          <a:p>
            <a:r>
              <a:rPr lang="en-US" dirty="0" smtClean="0"/>
              <a:t>Phase</a:t>
            </a:r>
            <a:r>
              <a:rPr lang="en-US" baseline="0" dirty="0" smtClean="0"/>
              <a:t> II – Timelines/ Software Needs</a:t>
            </a:r>
          </a:p>
          <a:p>
            <a:r>
              <a:rPr lang="en-US" baseline="0" dirty="0" smtClean="0"/>
              <a:t>Phase III -  No major substantive change, getting final approval/sign off</a:t>
            </a:r>
          </a:p>
          <a:p>
            <a:r>
              <a:rPr lang="en-US" baseline="0" dirty="0" smtClean="0"/>
              <a:t>Phase IV: No work started before now, documents in one place can become a template for your own institution</a:t>
            </a:r>
            <a:endParaRPr lang="en-US" dirty="0"/>
          </a:p>
        </p:txBody>
      </p:sp>
      <p:sp>
        <p:nvSpPr>
          <p:cNvPr id="4" name="Slide Number Placeholder 3"/>
          <p:cNvSpPr>
            <a:spLocks noGrp="1"/>
          </p:cNvSpPr>
          <p:nvPr>
            <p:ph type="sldNum" sz="quarter" idx="10"/>
          </p:nvPr>
        </p:nvSpPr>
        <p:spPr/>
        <p:txBody>
          <a:bodyPr/>
          <a:lstStyle/>
          <a:p>
            <a:fld id="{F0181B2E-54EF-42C7-9C74-3F752FC6FBEB}" type="slidenum">
              <a:rPr lang="en-US" smtClean="0"/>
              <a:t>14</a:t>
            </a:fld>
            <a:endParaRPr lang="en-US"/>
          </a:p>
        </p:txBody>
      </p:sp>
    </p:spTree>
    <p:extLst>
      <p:ext uri="{BB962C8B-B14F-4D97-AF65-F5344CB8AC3E}">
        <p14:creationId xmlns:p14="http://schemas.microsoft.com/office/powerpoint/2010/main" val="400876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81B2E-54EF-42C7-9C74-3F752FC6FBEB}" type="slidenum">
              <a:rPr lang="en-US" smtClean="0"/>
              <a:t>15</a:t>
            </a:fld>
            <a:endParaRPr lang="en-US"/>
          </a:p>
        </p:txBody>
      </p:sp>
    </p:spTree>
    <p:extLst>
      <p:ext uri="{BB962C8B-B14F-4D97-AF65-F5344CB8AC3E}">
        <p14:creationId xmlns:p14="http://schemas.microsoft.com/office/powerpoint/2010/main" val="40087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CB751D9-34E8-4DCE-BADF-3186CF35157E}" type="datetimeFigureOut">
              <a:rPr lang="en-US" smtClean="0"/>
              <a:t>8/5/16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7E3EF6D-3B1A-4E35-9B9B-EDC0C6F7DCED}" type="slidenum">
              <a:rPr lang="en-US" smtClean="0"/>
              <a:t>‹#›</a:t>
            </a:fld>
            <a:endParaRPr lang="en-US"/>
          </a:p>
        </p:txBody>
      </p:sp>
    </p:spTree>
    <p:extLst>
      <p:ext uri="{BB962C8B-B14F-4D97-AF65-F5344CB8AC3E}">
        <p14:creationId xmlns:p14="http://schemas.microsoft.com/office/powerpoint/2010/main" val="6939997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B751D9-34E8-4DCE-BADF-3186CF35157E}"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3EF6D-3B1A-4E35-9B9B-EDC0C6F7DCED}" type="slidenum">
              <a:rPr lang="en-US" smtClean="0"/>
              <a:t>‹#›</a:t>
            </a:fld>
            <a:endParaRPr lang="en-US"/>
          </a:p>
        </p:txBody>
      </p:sp>
    </p:spTree>
    <p:extLst>
      <p:ext uri="{BB962C8B-B14F-4D97-AF65-F5344CB8AC3E}">
        <p14:creationId xmlns:p14="http://schemas.microsoft.com/office/powerpoint/2010/main" val="129111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B751D9-34E8-4DCE-BADF-3186CF35157E}" type="datetimeFigureOut">
              <a:rPr lang="en-US" smtClean="0"/>
              <a:t>8/5/16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E3EF6D-3B1A-4E35-9B9B-EDC0C6F7DCED}" type="slidenum">
              <a:rPr lang="en-US" smtClean="0"/>
              <a:t>‹#›</a:t>
            </a:fld>
            <a:endParaRPr lang="en-US"/>
          </a:p>
        </p:txBody>
      </p:sp>
    </p:spTree>
    <p:extLst>
      <p:ext uri="{BB962C8B-B14F-4D97-AF65-F5344CB8AC3E}">
        <p14:creationId xmlns:p14="http://schemas.microsoft.com/office/powerpoint/2010/main" val="158699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CB751D9-34E8-4DCE-BADF-3186CF35157E}" type="datetimeFigureOut">
              <a:rPr lang="en-US" smtClean="0"/>
              <a:t>8/5/16</a:t>
            </a:fld>
            <a:endParaRPr lang="en-US"/>
          </a:p>
        </p:txBody>
      </p:sp>
      <p:sp>
        <p:nvSpPr>
          <p:cNvPr id="9" name="Slide Number Placeholder 8"/>
          <p:cNvSpPr>
            <a:spLocks noGrp="1"/>
          </p:cNvSpPr>
          <p:nvPr>
            <p:ph type="sldNum" sz="quarter" idx="15"/>
          </p:nvPr>
        </p:nvSpPr>
        <p:spPr/>
        <p:txBody>
          <a:bodyPr rtlCol="0"/>
          <a:lstStyle/>
          <a:p>
            <a:fld id="{87E3EF6D-3B1A-4E35-9B9B-EDC0C6F7DCED}"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236931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CB751D9-34E8-4DCE-BADF-3186CF35157E}" type="datetimeFigureOut">
              <a:rPr lang="en-US" smtClean="0"/>
              <a:t>8/5/16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7E3EF6D-3B1A-4E35-9B9B-EDC0C6F7DCED}" type="slidenum">
              <a:rPr lang="en-US" smtClean="0"/>
              <a:t>‹#›</a:t>
            </a:fld>
            <a:endParaRPr lang="en-US"/>
          </a:p>
        </p:txBody>
      </p:sp>
    </p:spTree>
    <p:extLst>
      <p:ext uri="{BB962C8B-B14F-4D97-AF65-F5344CB8AC3E}">
        <p14:creationId xmlns:p14="http://schemas.microsoft.com/office/powerpoint/2010/main" val="6447786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B751D9-34E8-4DCE-BADF-3186CF35157E}" type="datetimeFigureOut">
              <a:rPr lang="en-US" smtClean="0"/>
              <a:t>8/5/16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E3EF6D-3B1A-4E35-9B9B-EDC0C6F7DCED}"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62175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CB751D9-34E8-4DCE-BADF-3186CF35157E}" type="datetimeFigureOut">
              <a:rPr lang="en-US" smtClean="0"/>
              <a:t>8/5/16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E3EF6D-3B1A-4E35-9B9B-EDC0C6F7DCED}"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5539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CB751D9-34E8-4DCE-BADF-3186CF35157E}" type="datetimeFigureOut">
              <a:rPr lang="en-US" smtClean="0"/>
              <a:t>8/5/16</a:t>
            </a:fld>
            <a:endParaRPr lang="en-US"/>
          </a:p>
        </p:txBody>
      </p:sp>
      <p:sp>
        <p:nvSpPr>
          <p:cNvPr id="7" name="Slide Number Placeholder 6"/>
          <p:cNvSpPr>
            <a:spLocks noGrp="1"/>
          </p:cNvSpPr>
          <p:nvPr>
            <p:ph type="sldNum" sz="quarter" idx="11"/>
          </p:nvPr>
        </p:nvSpPr>
        <p:spPr/>
        <p:txBody>
          <a:bodyPr rtlCol="0"/>
          <a:lstStyle/>
          <a:p>
            <a:fld id="{87E3EF6D-3B1A-4E35-9B9B-EDC0C6F7DCED}"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52145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751D9-34E8-4DCE-BADF-3186CF35157E}" type="datetimeFigureOut">
              <a:rPr lang="en-US" smtClean="0"/>
              <a:t>8/5/16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E3EF6D-3B1A-4E35-9B9B-EDC0C6F7DCED}" type="slidenum">
              <a:rPr lang="en-US" smtClean="0"/>
              <a:t>‹#›</a:t>
            </a:fld>
            <a:endParaRPr lang="en-US"/>
          </a:p>
        </p:txBody>
      </p:sp>
    </p:spTree>
    <p:extLst>
      <p:ext uri="{BB962C8B-B14F-4D97-AF65-F5344CB8AC3E}">
        <p14:creationId xmlns:p14="http://schemas.microsoft.com/office/powerpoint/2010/main" val="418943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CB751D9-34E8-4DCE-BADF-3186CF35157E}" type="datetimeFigureOut">
              <a:rPr lang="en-US" smtClean="0"/>
              <a:t>8/5/16</a:t>
            </a:fld>
            <a:endParaRPr lang="en-US"/>
          </a:p>
        </p:txBody>
      </p:sp>
      <p:sp>
        <p:nvSpPr>
          <p:cNvPr id="22" name="Slide Number Placeholder 21"/>
          <p:cNvSpPr>
            <a:spLocks noGrp="1"/>
          </p:cNvSpPr>
          <p:nvPr>
            <p:ph type="sldNum" sz="quarter" idx="15"/>
          </p:nvPr>
        </p:nvSpPr>
        <p:spPr/>
        <p:txBody>
          <a:bodyPr rtlCol="0"/>
          <a:lstStyle/>
          <a:p>
            <a:fld id="{87E3EF6D-3B1A-4E35-9B9B-EDC0C6F7DCED}"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11359068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CB751D9-34E8-4DCE-BADF-3186CF35157E}" type="datetimeFigureOut">
              <a:rPr lang="en-US" smtClean="0"/>
              <a:t>8/5/16</a:t>
            </a:fld>
            <a:endParaRPr lang="en-US"/>
          </a:p>
        </p:txBody>
      </p:sp>
      <p:sp>
        <p:nvSpPr>
          <p:cNvPr id="18" name="Slide Number Placeholder 17"/>
          <p:cNvSpPr>
            <a:spLocks noGrp="1"/>
          </p:cNvSpPr>
          <p:nvPr>
            <p:ph type="sldNum" sz="quarter" idx="11"/>
          </p:nvPr>
        </p:nvSpPr>
        <p:spPr/>
        <p:txBody>
          <a:bodyPr rtlCol="0"/>
          <a:lstStyle/>
          <a:p>
            <a:fld id="{87E3EF6D-3B1A-4E35-9B9B-EDC0C6F7DCED}"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12347147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CB751D9-34E8-4DCE-BADF-3186CF35157E}" type="datetimeFigureOut">
              <a:rPr lang="en-US" smtClean="0"/>
              <a:t>8/5/16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7E3EF6D-3B1A-4E35-9B9B-EDC0C6F7DCED}" type="slidenum">
              <a:rPr lang="en-US" smtClean="0"/>
              <a:t>‹#›</a:t>
            </a:fld>
            <a:endParaRPr lang="en-US"/>
          </a:p>
        </p:txBody>
      </p:sp>
    </p:spTree>
    <p:extLst>
      <p:ext uri="{BB962C8B-B14F-4D97-AF65-F5344CB8AC3E}">
        <p14:creationId xmlns:p14="http://schemas.microsoft.com/office/powerpoint/2010/main" val="293338325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ta.edu/txdisabilityhistory/" TargetMode="Externa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search?q=%23utamou&amp;src=typd&amp;lang=en" TargetMode="External"/><Relationship Id="rId4" Type="http://schemas.openxmlformats.org/officeDocument/2006/relationships/hyperlink" Target="http://bit.ly/utamou"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people.howstuffworks.com/memorandum-of-understanding.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connect.ala.org/node/253305" TargetMode="Externa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creativecommons.org/licenses/by-nc-sa/4.0/" TargetMode="External"/><Relationship Id="rId5" Type="http://schemas.openxmlformats.org/officeDocument/2006/relationships/image" Target="../media/image10.png"/><Relationship Id="rId6" Type="http://schemas.openxmlformats.org/officeDocument/2006/relationships/hyperlink" Target="mailto:downing@uta.edu" TargetMode="External"/><Relationship Id="rId7" Type="http://schemas.openxmlformats.org/officeDocument/2006/relationships/hyperlink" Target="mailto:rafia@uta.edu"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mailto:rafia@uta.edu" TargetMode="External"/><Relationship Id="rId4" Type="http://schemas.openxmlformats.org/officeDocument/2006/relationships/hyperlink" Target="https://twitter.com/librarianrafia" TargetMode="External"/><Relationship Id="rId1" Type="http://schemas.openxmlformats.org/officeDocument/2006/relationships/slideLayout" Target="../slideLayouts/slideLayout2.xml"/><Relationship Id="rId2" Type="http://schemas.openxmlformats.org/officeDocument/2006/relationships/hyperlink" Target="mailto:downing@ut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library.uta.edu/txdisabilityhisto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library.uta.edu/txdisabilityhistory/" TargetMode="External"/><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bit.ly/utamou" TargetMode="External"/><Relationship Id="rId4" Type="http://schemas.openxmlformats.org/officeDocument/2006/relationships/image" Target="../media/image4.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ta.edu/txdisabilityhistory/abou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uta.edu/txdisabilityhistory/accessibilit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2776379"/>
            <a:ext cx="6856543" cy="130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062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pic>
        <p:nvPicPr>
          <p:cNvPr id="4" name="Content Placeholder 3" descr="Screen Shot 2016-08-04 at 2.44.00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47102" b="-47102"/>
          <a:stretch>
            <a:fillRect/>
          </a:stretch>
        </p:blipFill>
        <p:spPr>
          <a:xfrm>
            <a:off x="76200" y="555825"/>
            <a:ext cx="9067800" cy="5918127"/>
          </a:xfrm>
        </p:spPr>
      </p:pic>
    </p:spTree>
    <p:extLst>
      <p:ext uri="{BB962C8B-B14F-4D97-AF65-F5344CB8AC3E}">
        <p14:creationId xmlns:p14="http://schemas.microsoft.com/office/powerpoint/2010/main" val="39746118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08-04 at 2.54.26 PM.png"/>
          <p:cNvPicPr>
            <a:picLocks noGrp="1" noChangeAspect="1"/>
          </p:cNvPicPr>
          <p:nvPr>
            <p:ph sz="quarter" idx="1"/>
          </p:nvPr>
        </p:nvPicPr>
        <p:blipFill>
          <a:blip r:embed="rId2">
            <a:extLst>
              <a:ext uri="{28A0092B-C50C-407E-A947-70E740481C1C}">
                <a14:useLocalDpi xmlns:a14="http://schemas.microsoft.com/office/drawing/2010/main" val="0"/>
              </a:ext>
            </a:extLst>
          </a:blip>
          <a:srcRect t="810" b="810"/>
          <a:stretch>
            <a:fillRect/>
          </a:stretch>
        </p:blipFill>
        <p:spPr>
          <a:xfrm>
            <a:off x="762000" y="231648"/>
            <a:ext cx="7467600" cy="4873752"/>
          </a:xfrm>
        </p:spPr>
      </p:pic>
      <p:sp>
        <p:nvSpPr>
          <p:cNvPr id="5" name="Rectangle 4"/>
          <p:cNvSpPr/>
          <p:nvPr/>
        </p:nvSpPr>
        <p:spPr>
          <a:xfrm>
            <a:off x="762000" y="5029200"/>
            <a:ext cx="7543800" cy="1754327"/>
          </a:xfrm>
          <a:prstGeom prst="rect">
            <a:avLst/>
          </a:prstGeom>
        </p:spPr>
        <p:txBody>
          <a:bodyPr wrap="square">
            <a:spAutoFit/>
          </a:bodyPr>
          <a:lstStyle/>
          <a:p>
            <a:pPr marL="114300" indent="0" algn="ctr">
              <a:buNone/>
            </a:pPr>
            <a:r>
              <a:rPr lang="en-GB" sz="3600" dirty="0">
                <a:solidFill>
                  <a:schemeClr val="bg2">
                    <a:lumMod val="90000"/>
                  </a:schemeClr>
                </a:solidFill>
                <a:hlinkClick r:id="rId3"/>
              </a:rPr>
              <a:t>#utamou</a:t>
            </a:r>
            <a:br>
              <a:rPr lang="en-GB" sz="3600" dirty="0">
                <a:solidFill>
                  <a:schemeClr val="bg2">
                    <a:lumMod val="90000"/>
                  </a:schemeClr>
                </a:solidFill>
                <a:hlinkClick r:id="rId3"/>
              </a:rPr>
            </a:br>
            <a:endParaRPr lang="en-GB" sz="3600" dirty="0">
              <a:solidFill>
                <a:schemeClr val="bg2">
                  <a:lumMod val="90000"/>
                </a:schemeClr>
              </a:solidFill>
            </a:endParaRPr>
          </a:p>
          <a:p>
            <a:pPr marL="114300" indent="0" algn="ctr">
              <a:buNone/>
            </a:pPr>
            <a:r>
              <a:rPr lang="en-GB" sz="3600" dirty="0">
                <a:solidFill>
                  <a:schemeClr val="bg2">
                    <a:lumMod val="90000"/>
                  </a:schemeClr>
                </a:solidFill>
                <a:hlinkClick r:id="rId4"/>
              </a:rPr>
              <a:t>http://bit.ly/utamou</a:t>
            </a:r>
            <a:endParaRPr lang="en-US" sz="3600" dirty="0">
              <a:solidFill>
                <a:schemeClr val="bg2">
                  <a:lumMod val="90000"/>
                </a:schemeClr>
              </a:solidFill>
            </a:endParaRPr>
          </a:p>
        </p:txBody>
      </p:sp>
    </p:spTree>
    <p:extLst>
      <p:ext uri="{BB962C8B-B14F-4D97-AF65-F5344CB8AC3E}">
        <p14:creationId xmlns:p14="http://schemas.microsoft.com/office/powerpoint/2010/main" val="310661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smtClean="0"/>
              <a:t>What is an </a:t>
            </a:r>
            <a:r>
              <a:rPr lang="en-US" b="1" dirty="0"/>
              <a:t>Memorandum of Understanding </a:t>
            </a:r>
            <a:r>
              <a:rPr lang="en-US" b="1" dirty="0" smtClean="0"/>
              <a:t>(MOU)?</a:t>
            </a:r>
            <a:endParaRPr lang="en-US" dirty="0"/>
          </a:p>
        </p:txBody>
      </p:sp>
      <p:sp>
        <p:nvSpPr>
          <p:cNvPr id="3" name="Content Placeholder 2"/>
          <p:cNvSpPr>
            <a:spLocks noGrp="1"/>
          </p:cNvSpPr>
          <p:nvPr>
            <p:ph idx="1"/>
          </p:nvPr>
        </p:nvSpPr>
        <p:spPr>
          <a:xfrm>
            <a:off x="457200" y="1752600"/>
            <a:ext cx="7620000" cy="4953000"/>
          </a:xfrm>
        </p:spPr>
        <p:txBody>
          <a:bodyPr>
            <a:normAutofit fontScale="55000" lnSpcReduction="20000"/>
          </a:bodyPr>
          <a:lstStyle/>
          <a:p>
            <a:r>
              <a:rPr lang="en-US" sz="4500" dirty="0" smtClean="0"/>
              <a:t>“No </a:t>
            </a:r>
            <a:r>
              <a:rPr lang="en-US" sz="4500" dirty="0"/>
              <a:t>matter their length or complexity, </a:t>
            </a:r>
            <a:r>
              <a:rPr lang="en-US" sz="4500" i="1" dirty="0"/>
              <a:t>MOUs specify mutually-accepted expectations between two or more people or organizations as they labor together toward a common objective</a:t>
            </a:r>
            <a:r>
              <a:rPr lang="en-US" sz="4500" i="1" dirty="0" smtClean="0"/>
              <a:t>.” </a:t>
            </a:r>
          </a:p>
          <a:p>
            <a:endParaRPr lang="en-US" sz="4500" i="1" dirty="0" smtClean="0"/>
          </a:p>
          <a:p>
            <a:r>
              <a:rPr lang="is-IS" sz="3400" i="1" dirty="0" smtClean="0"/>
              <a:t>“…</a:t>
            </a:r>
            <a:r>
              <a:rPr lang="en-US" sz="3400" dirty="0" smtClean="0"/>
              <a:t>generally </a:t>
            </a:r>
            <a:r>
              <a:rPr lang="en-US" sz="3400" dirty="0"/>
              <a:t>they're not legally binding, in part because neither party wants to deal with the ramifications of a binding agreement, and they don't involve the exchange of money</a:t>
            </a:r>
            <a:r>
              <a:rPr lang="en-US" sz="3400" dirty="0" smtClean="0"/>
              <a:t>.”</a:t>
            </a:r>
            <a:endParaRPr lang="is-IS" sz="3400" dirty="0"/>
          </a:p>
          <a:p>
            <a:endParaRPr lang="en-US" sz="3400" dirty="0" smtClean="0"/>
          </a:p>
          <a:p>
            <a:r>
              <a:rPr lang="en-US" sz="3400" dirty="0" smtClean="0"/>
              <a:t>“MOUs </a:t>
            </a:r>
            <a:r>
              <a:rPr lang="en-US" sz="3400" dirty="0"/>
              <a:t>are less formal than contracts, </a:t>
            </a:r>
            <a:r>
              <a:rPr lang="is-IS" sz="3400" dirty="0" smtClean="0"/>
              <a:t>…</a:t>
            </a:r>
            <a:r>
              <a:rPr lang="en-US" sz="3400" dirty="0" smtClean="0"/>
              <a:t> </a:t>
            </a:r>
            <a:r>
              <a:rPr lang="en-US" sz="3400" dirty="0"/>
              <a:t>but they are more formal than handshake </a:t>
            </a:r>
            <a:r>
              <a:rPr lang="en-US" sz="3400" dirty="0" smtClean="0"/>
              <a:t>agreements</a:t>
            </a:r>
            <a:r>
              <a:rPr lang="is-IS" sz="3400" dirty="0" smtClean="0"/>
              <a:t>…</a:t>
            </a:r>
            <a:r>
              <a:rPr lang="en-US" sz="3400" b="1" dirty="0" smtClean="0"/>
              <a:t>.</a:t>
            </a:r>
            <a:r>
              <a:rPr lang="en-US" sz="3400" dirty="0" smtClean="0"/>
              <a:t> </a:t>
            </a:r>
            <a:r>
              <a:rPr lang="en-US" sz="3400" dirty="0"/>
              <a:t>All sorts of entities use MOUs to create guidelines for each party as they contribute their efforts and resources toward important </a:t>
            </a:r>
            <a:r>
              <a:rPr lang="en-US" sz="3400" dirty="0" smtClean="0"/>
              <a:t>projects. </a:t>
            </a:r>
            <a:r>
              <a:rPr lang="en-US" sz="3400" dirty="0"/>
              <a:t>But ultimately, the reason that parties opt for MOUs is because they are simpler and more flexible than contracts</a:t>
            </a:r>
            <a:r>
              <a:rPr lang="en-US" sz="3400" dirty="0" smtClean="0"/>
              <a:t>.”</a:t>
            </a:r>
          </a:p>
          <a:p>
            <a:endParaRPr lang="en-US" sz="2800" dirty="0" smtClean="0"/>
          </a:p>
        </p:txBody>
      </p:sp>
      <p:sp>
        <p:nvSpPr>
          <p:cNvPr id="4" name="TextBox 3"/>
          <p:cNvSpPr txBox="1"/>
          <p:nvPr/>
        </p:nvSpPr>
        <p:spPr>
          <a:xfrm>
            <a:off x="2057400" y="6424136"/>
            <a:ext cx="7620000" cy="738664"/>
          </a:xfrm>
          <a:prstGeom prst="rect">
            <a:avLst/>
          </a:prstGeom>
          <a:noFill/>
        </p:spPr>
        <p:txBody>
          <a:bodyPr wrap="square" rtlCol="0">
            <a:spAutoFit/>
          </a:bodyPr>
          <a:lstStyle/>
          <a:p>
            <a:r>
              <a:rPr lang="en-US" sz="1200" u="sng" dirty="0" smtClean="0"/>
              <a:t>Nathan </a:t>
            </a:r>
            <a:r>
              <a:rPr lang="en-US" sz="1200" u="sng" dirty="0"/>
              <a:t>Chandler "How a Memorandum of Understanding Works" 9 May 2011. </a:t>
            </a:r>
            <a:r>
              <a:rPr lang="en-US" sz="1200" dirty="0" err="1"/>
              <a:t>HowStuffWorks.com</a:t>
            </a:r>
            <a:r>
              <a:rPr lang="en-US" sz="1200" dirty="0" smtClean="0"/>
              <a:t>.</a:t>
            </a:r>
          </a:p>
          <a:p>
            <a:r>
              <a:rPr lang="en-US" sz="1200" dirty="0" smtClean="0"/>
              <a:t> </a:t>
            </a:r>
            <a:r>
              <a:rPr lang="en-US" sz="1200" dirty="0"/>
              <a:t>&lt;</a:t>
            </a:r>
            <a:r>
              <a:rPr lang="en-US" sz="1200" dirty="0">
                <a:hlinkClick r:id="rId3"/>
              </a:rPr>
              <a:t>http://</a:t>
            </a:r>
            <a:r>
              <a:rPr lang="en-US" sz="1200" dirty="0" err="1">
                <a:hlinkClick r:id="rId3"/>
              </a:rPr>
              <a:t>people.howstuffworks.com</a:t>
            </a:r>
            <a:r>
              <a:rPr lang="en-US" sz="1200" dirty="0">
                <a:hlinkClick r:id="rId3"/>
              </a:rPr>
              <a:t>/memorandum-of-</a:t>
            </a:r>
            <a:r>
              <a:rPr lang="en-US" sz="1200" dirty="0" err="1">
                <a:hlinkClick r:id="rId3"/>
              </a:rPr>
              <a:t>understanding.htm</a:t>
            </a:r>
            <a:r>
              <a:rPr lang="en-US" sz="1200" dirty="0"/>
              <a:t>&gt; 21 July 2016</a:t>
            </a:r>
          </a:p>
          <a:p>
            <a:endParaRPr lang="en-US" dirty="0"/>
          </a:p>
        </p:txBody>
      </p:sp>
    </p:spTree>
    <p:extLst>
      <p:ext uri="{BB962C8B-B14F-4D97-AF65-F5344CB8AC3E}">
        <p14:creationId xmlns:p14="http://schemas.microsoft.com/office/powerpoint/2010/main" val="1144554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1"/>
                                        </p:clrVal>
                                      </p:to>
                                    </p:set>
                                    <p:set>
                                      <p:cBhvr>
                                        <p:cTn id="7" dur="500" fill="hold"/>
                                        <p:tgtEl>
                                          <p:spTgt spid="3">
                                            <p:txEl>
                                              <p:pRg st="0" end="0"/>
                                            </p:txEl>
                                          </p:spTgt>
                                        </p:tgtEl>
                                        <p:attrNameLst>
                                          <p:attrName>fillcolor</p:attrName>
                                        </p:attrNameLst>
                                      </p:cBhvr>
                                      <p:to>
                                        <p:clrVal>
                                          <a:schemeClr val="accent1"/>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2" end="2"/>
                                            </p:txEl>
                                          </p:spTgt>
                                        </p:tgtEl>
                                        <p:attrNameLst>
                                          <p:attrName>style.color</p:attrName>
                                        </p:attrNameLst>
                                      </p:cBhvr>
                                      <p:to>
                                        <p:clrVal>
                                          <a:schemeClr val="accent1"/>
                                        </p:clrVal>
                                      </p:to>
                                    </p:set>
                                    <p:set>
                                      <p:cBhvr>
                                        <p:cTn id="13" dur="500" fill="hold"/>
                                        <p:tgtEl>
                                          <p:spTgt spid="3">
                                            <p:txEl>
                                              <p:pRg st="2" end="2"/>
                                            </p:txEl>
                                          </p:spTgt>
                                        </p:tgtEl>
                                        <p:attrNameLst>
                                          <p:attrName>fillcolor</p:attrName>
                                        </p:attrNameLst>
                                      </p:cBhvr>
                                      <p:to>
                                        <p:clrVal>
                                          <a:schemeClr val="accent1"/>
                                        </p:clrVal>
                                      </p:to>
                                    </p:set>
                                    <p:set>
                                      <p:cBhvr>
                                        <p:cTn id="14" dur="500" fill="hold"/>
                                        <p:tgtEl>
                                          <p:spTgt spid="3">
                                            <p:txEl>
                                              <p:pRg st="2" end="2"/>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3">
                                            <p:txEl>
                                              <p:pRg st="4" end="4"/>
                                            </p:txEl>
                                          </p:spTgt>
                                        </p:tgtEl>
                                        <p:attrNameLst>
                                          <p:attrName>style.color</p:attrName>
                                        </p:attrNameLst>
                                      </p:cBhvr>
                                      <p:to>
                                        <p:clrVal>
                                          <a:schemeClr val="accent1"/>
                                        </p:clrVal>
                                      </p:to>
                                    </p:set>
                                    <p:set>
                                      <p:cBhvr>
                                        <p:cTn id="19" dur="500" fill="hold"/>
                                        <p:tgtEl>
                                          <p:spTgt spid="3">
                                            <p:txEl>
                                              <p:pRg st="4" end="4"/>
                                            </p:txEl>
                                          </p:spTgt>
                                        </p:tgtEl>
                                        <p:attrNameLst>
                                          <p:attrName>fillcolor</p:attrName>
                                        </p:attrNameLst>
                                      </p:cBhvr>
                                      <p:to>
                                        <p:clrVal>
                                          <a:schemeClr val="accent1"/>
                                        </p:clrVal>
                                      </p:to>
                                    </p:set>
                                    <p:set>
                                      <p:cBhvr>
                                        <p:cTn id="20"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Workbook </a:t>
            </a:r>
            <a:r>
              <a:rPr lang="en-US" b="1" dirty="0" smtClean="0"/>
              <a:t>Contents</a:t>
            </a:r>
            <a:endParaRPr lang="en-US" dirty="0"/>
          </a:p>
        </p:txBody>
      </p:sp>
      <p:sp>
        <p:nvSpPr>
          <p:cNvPr id="3" name="Content Placeholder 2"/>
          <p:cNvSpPr>
            <a:spLocks noGrp="1"/>
          </p:cNvSpPr>
          <p:nvPr>
            <p:ph idx="1"/>
          </p:nvPr>
        </p:nvSpPr>
        <p:spPr/>
        <p:txBody>
          <a:bodyPr>
            <a:normAutofit fontScale="92500"/>
          </a:bodyPr>
          <a:lstStyle/>
          <a:p>
            <a:pPr fontAlgn="base"/>
            <a:r>
              <a:rPr lang="en-US" sz="2800" dirty="0" smtClean="0"/>
              <a:t>Introduction</a:t>
            </a:r>
            <a:endParaRPr lang="en-US" sz="2800" dirty="0"/>
          </a:p>
          <a:p>
            <a:pPr marL="114300" indent="0" fontAlgn="base">
              <a:buNone/>
            </a:pPr>
            <a:r>
              <a:rPr lang="en-US" sz="2800" dirty="0"/>
              <a:t/>
            </a:r>
            <a:br>
              <a:rPr lang="en-US" sz="2800" dirty="0"/>
            </a:br>
            <a:r>
              <a:rPr lang="en-US" sz="2800" b="1" dirty="0"/>
              <a:t>MOU </a:t>
            </a:r>
            <a:r>
              <a:rPr lang="en-US" sz="2800" b="1" dirty="0" smtClean="0"/>
              <a:t>Documents</a:t>
            </a:r>
            <a:endParaRPr lang="en-US" sz="2800" dirty="0" smtClean="0"/>
          </a:p>
          <a:p>
            <a:pPr fontAlgn="base"/>
            <a:r>
              <a:rPr lang="en-US" sz="2800" dirty="0" smtClean="0"/>
              <a:t>Workflow &amp; Instructions</a:t>
            </a:r>
          </a:p>
          <a:p>
            <a:pPr fontAlgn="base"/>
            <a:r>
              <a:rPr lang="en-US" sz="2800" dirty="0" smtClean="0"/>
              <a:t>General </a:t>
            </a:r>
            <a:r>
              <a:rPr lang="en-US" sz="2800" dirty="0"/>
              <a:t>Template &amp; Instructions</a:t>
            </a:r>
          </a:p>
          <a:p>
            <a:pPr fontAlgn="base"/>
            <a:r>
              <a:rPr lang="en-US" sz="2800" dirty="0" smtClean="0"/>
              <a:t>Estimate </a:t>
            </a:r>
            <a:r>
              <a:rPr lang="en-US" sz="2800" dirty="0"/>
              <a:t>of Institutional Support &amp; Instructions</a:t>
            </a:r>
          </a:p>
          <a:p>
            <a:pPr marL="114300" indent="0" fontAlgn="base">
              <a:buNone/>
            </a:pPr>
            <a:r>
              <a:rPr lang="en-US" sz="2800" dirty="0"/>
              <a:t/>
            </a:r>
            <a:br>
              <a:rPr lang="en-US" sz="2800" dirty="0"/>
            </a:br>
            <a:r>
              <a:rPr lang="en-US" sz="2800" b="1" dirty="0"/>
              <a:t>MOUs for Standardized </a:t>
            </a:r>
            <a:r>
              <a:rPr lang="en-US" sz="2800" b="1" dirty="0" smtClean="0"/>
              <a:t>Projects</a:t>
            </a:r>
            <a:endParaRPr lang="en-US" sz="2800" dirty="0" smtClean="0"/>
          </a:p>
          <a:p>
            <a:pPr lvl="1" fontAlgn="base"/>
            <a:r>
              <a:rPr lang="en-US" sz="2800" dirty="0" smtClean="0"/>
              <a:t>Systematic </a:t>
            </a:r>
            <a:r>
              <a:rPr lang="en-US" sz="2800" dirty="0"/>
              <a:t>Reviews</a:t>
            </a:r>
          </a:p>
          <a:p>
            <a:pPr lvl="1" fontAlgn="base"/>
            <a:r>
              <a:rPr lang="en-US" sz="2800" dirty="0" smtClean="0"/>
              <a:t>Open </a:t>
            </a:r>
            <a:r>
              <a:rPr lang="en-US" sz="2800" dirty="0"/>
              <a:t>Access </a:t>
            </a:r>
            <a:r>
              <a:rPr lang="en-US" sz="2800" dirty="0" err="1"/>
              <a:t>eJournal</a:t>
            </a:r>
            <a:r>
              <a:rPr lang="en-US" sz="2800" dirty="0"/>
              <a:t> Hosting &amp; Publishing</a:t>
            </a:r>
          </a:p>
          <a:p>
            <a:endParaRPr lang="en-US" dirty="0"/>
          </a:p>
        </p:txBody>
      </p:sp>
    </p:spTree>
    <p:extLst>
      <p:ext uri="{BB962C8B-B14F-4D97-AF65-F5344CB8AC3E}">
        <p14:creationId xmlns:p14="http://schemas.microsoft.com/office/powerpoint/2010/main" val="1890441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1"/>
                                        </p:clrVal>
                                      </p:to>
                                    </p:set>
                                    <p:set>
                                      <p:cBhvr>
                                        <p:cTn id="7" dur="500" fill="hold"/>
                                        <p:tgtEl>
                                          <p:spTgt spid="3">
                                            <p:txEl>
                                              <p:pRg st="0" end="0"/>
                                            </p:txEl>
                                          </p:spTgt>
                                        </p:tgtEl>
                                        <p:attrNameLst>
                                          <p:attrName>fillcolor</p:attrName>
                                        </p:attrNameLst>
                                      </p:cBhvr>
                                      <p:to>
                                        <p:clrVal>
                                          <a:schemeClr val="accent1"/>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7482" y="1219200"/>
            <a:ext cx="8695514" cy="5524500"/>
          </a:xfrm>
          <a:prstGeom prst="rect">
            <a:avLst/>
          </a:prstGeom>
        </p:spPr>
      </p:pic>
      <p:sp>
        <p:nvSpPr>
          <p:cNvPr id="2" name="Title 1"/>
          <p:cNvSpPr>
            <a:spLocks noGrp="1"/>
          </p:cNvSpPr>
          <p:nvPr>
            <p:ph type="title"/>
          </p:nvPr>
        </p:nvSpPr>
        <p:spPr>
          <a:xfrm>
            <a:off x="457200" y="76200"/>
            <a:ext cx="7467600" cy="1143000"/>
          </a:xfrm>
        </p:spPr>
        <p:txBody>
          <a:bodyPr/>
          <a:lstStyle/>
          <a:p>
            <a:r>
              <a:rPr lang="en-US" b="1" dirty="0" smtClean="0"/>
              <a:t>MOU Workflow</a:t>
            </a:r>
            <a:endParaRPr lang="en-US" b="1" dirty="0"/>
          </a:p>
        </p:txBody>
      </p:sp>
    </p:spTree>
    <p:extLst>
      <p:ext uri="{BB962C8B-B14F-4D97-AF65-F5344CB8AC3E}">
        <p14:creationId xmlns:p14="http://schemas.microsoft.com/office/powerpoint/2010/main" val="2212471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endParaRPr lang="en-US" b="1" dirty="0"/>
          </a:p>
        </p:txBody>
      </p:sp>
      <p:pic>
        <p:nvPicPr>
          <p:cNvPr id="3" name="Picture 2" descr="Screen Shot 2016-08-05 at 1.39.16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349500"/>
            <a:ext cx="7696200" cy="4279900"/>
          </a:xfrm>
          <a:prstGeom prst="rect">
            <a:avLst/>
          </a:prstGeom>
        </p:spPr>
      </p:pic>
      <p:pic>
        <p:nvPicPr>
          <p:cNvPr id="5" name="Picture 4" descr="Screen Shot 2016-08-05 at 1.41.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28600"/>
            <a:ext cx="3898900" cy="889000"/>
          </a:xfrm>
          <a:prstGeom prst="rect">
            <a:avLst/>
          </a:prstGeom>
        </p:spPr>
      </p:pic>
      <p:sp>
        <p:nvSpPr>
          <p:cNvPr id="7" name="TextBox 6"/>
          <p:cNvSpPr txBox="1"/>
          <p:nvPr/>
        </p:nvSpPr>
        <p:spPr>
          <a:xfrm>
            <a:off x="381000" y="1371600"/>
            <a:ext cx="7620000" cy="646331"/>
          </a:xfrm>
          <a:prstGeom prst="rect">
            <a:avLst/>
          </a:prstGeom>
          <a:noFill/>
        </p:spPr>
        <p:txBody>
          <a:bodyPr wrap="square" rtlCol="0">
            <a:spAutoFit/>
          </a:bodyPr>
          <a:lstStyle/>
          <a:p>
            <a:pPr marL="285750" indent="-285750">
              <a:buFont typeface="Arial"/>
              <a:buChar char="•"/>
            </a:pPr>
            <a:r>
              <a:rPr lang="en-US" smtClean="0">
                <a:hlinkClick r:id="rId3"/>
              </a:rPr>
              <a:t>To access </a:t>
            </a:r>
            <a:r>
              <a:rPr lang="en-US" dirty="0" smtClean="0">
                <a:hlinkClick r:id="rId3"/>
              </a:rPr>
              <a:t>an archived  60 minute webinar (with chat transcript) done </a:t>
            </a:r>
            <a:r>
              <a:rPr lang="en-US" dirty="0">
                <a:hlinkClick r:id="rId3"/>
              </a:rPr>
              <a:t>for the ACRL Digital Curation Interest </a:t>
            </a:r>
            <a:r>
              <a:rPr lang="en-US" dirty="0" smtClean="0">
                <a:hlinkClick r:id="rId3"/>
              </a:rPr>
              <a:t>Group, please click here  </a:t>
            </a:r>
            <a:endParaRPr lang="en-US" dirty="0"/>
          </a:p>
        </p:txBody>
      </p:sp>
    </p:spTree>
    <p:extLst>
      <p:ext uri="{BB962C8B-B14F-4D97-AF65-F5344CB8AC3E}">
        <p14:creationId xmlns:p14="http://schemas.microsoft.com/office/powerpoint/2010/main" val="934102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310" y="304800"/>
            <a:ext cx="5867400" cy="111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01310" y="5914088"/>
            <a:ext cx="7010400" cy="646331"/>
          </a:xfrm>
          <a:prstGeom prst="rect">
            <a:avLst/>
          </a:prstGeom>
          <a:noFill/>
        </p:spPr>
        <p:txBody>
          <a:bodyPr wrap="square" rtlCol="0">
            <a:spAutoFit/>
          </a:bodyPr>
          <a:lstStyle/>
          <a:p>
            <a:r>
              <a:rPr lang="en-US" dirty="0">
                <a:solidFill>
                  <a:srgbClr val="00447C"/>
                </a:solidFill>
              </a:rPr>
              <a:t>This work is licensed under a </a:t>
            </a:r>
            <a:r>
              <a:rPr lang="en-US" dirty="0">
                <a:solidFill>
                  <a:srgbClr val="00447C"/>
                </a:solidFill>
                <a:hlinkClick r:id="rId4"/>
              </a:rPr>
              <a:t>Creative Commons Attribution-</a:t>
            </a:r>
            <a:r>
              <a:rPr lang="en-US" dirty="0" err="1">
                <a:solidFill>
                  <a:srgbClr val="00447C"/>
                </a:solidFill>
                <a:hlinkClick r:id="rId4"/>
              </a:rPr>
              <a:t>NonCommercial</a:t>
            </a:r>
            <a:r>
              <a:rPr lang="en-US" dirty="0">
                <a:solidFill>
                  <a:srgbClr val="00447C"/>
                </a:solidFill>
                <a:hlinkClick r:id="rId4"/>
              </a:rPr>
              <a:t>-</a:t>
            </a:r>
            <a:r>
              <a:rPr lang="en-US" dirty="0" err="1">
                <a:solidFill>
                  <a:srgbClr val="00447C"/>
                </a:solidFill>
                <a:hlinkClick r:id="rId4"/>
              </a:rPr>
              <a:t>ShareAlike</a:t>
            </a:r>
            <a:r>
              <a:rPr lang="en-US" dirty="0">
                <a:solidFill>
                  <a:srgbClr val="00447C"/>
                </a:solidFill>
                <a:hlinkClick r:id="rId4"/>
              </a:rPr>
              <a:t> 4.0 International License</a:t>
            </a:r>
            <a:r>
              <a:rPr lang="en-US" dirty="0">
                <a:solidFill>
                  <a:srgbClr val="00447C"/>
                </a:solidFill>
              </a:rPr>
              <a:t>.</a:t>
            </a:r>
          </a:p>
        </p:txBody>
      </p:sp>
      <p:pic>
        <p:nvPicPr>
          <p:cNvPr id="1030" name="Picture 6" descr="Creative Commons Licen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47" y="6112888"/>
            <a:ext cx="1165440" cy="4105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2023170"/>
            <a:ext cx="6248400" cy="4031873"/>
          </a:xfrm>
          <a:prstGeom prst="rect">
            <a:avLst/>
          </a:prstGeom>
          <a:noFill/>
        </p:spPr>
        <p:txBody>
          <a:bodyPr wrap="square" rtlCol="0">
            <a:spAutoFit/>
          </a:bodyPr>
          <a:lstStyle/>
          <a:p>
            <a:r>
              <a:rPr lang="en-US" sz="3200" dirty="0"/>
              <a:t>Jeff </a:t>
            </a:r>
            <a:r>
              <a:rPr lang="en-US" sz="3200" dirty="0" smtClean="0"/>
              <a:t>Downing</a:t>
            </a:r>
          </a:p>
          <a:p>
            <a:r>
              <a:rPr lang="en-US" sz="3200" dirty="0" smtClean="0"/>
              <a:t>Digital </a:t>
            </a:r>
            <a:r>
              <a:rPr lang="en-US" sz="3200" dirty="0"/>
              <a:t>Projects </a:t>
            </a:r>
            <a:r>
              <a:rPr lang="en-US" sz="3200" dirty="0" smtClean="0"/>
              <a:t>Librarian</a:t>
            </a:r>
          </a:p>
          <a:p>
            <a:r>
              <a:rPr lang="en-US" sz="3200" dirty="0" smtClean="0">
                <a:hlinkClick r:id="rId6"/>
              </a:rPr>
              <a:t>downing</a:t>
            </a:r>
            <a:r>
              <a:rPr lang="en-US" sz="3200" dirty="0">
                <a:hlinkClick r:id="rId6"/>
              </a:rPr>
              <a:t>@</a:t>
            </a:r>
            <a:r>
              <a:rPr lang="en-US" sz="3200" dirty="0" smtClean="0">
                <a:hlinkClick r:id="rId6"/>
              </a:rPr>
              <a:t>uta.edu</a:t>
            </a:r>
            <a:endParaRPr lang="en-US" sz="3200" dirty="0" smtClean="0"/>
          </a:p>
          <a:p>
            <a:pPr lvl="1"/>
            <a:endParaRPr lang="en-US" sz="3200" dirty="0"/>
          </a:p>
          <a:p>
            <a:r>
              <a:rPr lang="en-US" sz="3200" dirty="0"/>
              <a:t>Rafia </a:t>
            </a:r>
            <a:r>
              <a:rPr lang="en-US" sz="3200" dirty="0" smtClean="0"/>
              <a:t>Mirza</a:t>
            </a:r>
          </a:p>
          <a:p>
            <a:r>
              <a:rPr lang="en-US" sz="3200" dirty="0" smtClean="0"/>
              <a:t>Digital </a:t>
            </a:r>
            <a:r>
              <a:rPr lang="en-US" sz="3200" dirty="0"/>
              <a:t>Humanities </a:t>
            </a:r>
            <a:r>
              <a:rPr lang="en-US" sz="3200" dirty="0" smtClean="0"/>
              <a:t>Librarian </a:t>
            </a:r>
          </a:p>
          <a:p>
            <a:r>
              <a:rPr lang="en-US" sz="3200" dirty="0" smtClean="0">
                <a:hlinkClick r:id="rId7"/>
              </a:rPr>
              <a:t>rafia</a:t>
            </a:r>
            <a:r>
              <a:rPr lang="en-US" sz="3200" dirty="0">
                <a:hlinkClick r:id="rId7"/>
              </a:rPr>
              <a:t>@uta.edu</a:t>
            </a:r>
            <a:endParaRPr lang="en-US" sz="3200" dirty="0"/>
          </a:p>
          <a:p>
            <a:pPr algn="ctr"/>
            <a:endParaRPr lang="en-US" sz="3200" dirty="0"/>
          </a:p>
        </p:txBody>
      </p:sp>
    </p:spTree>
    <p:extLst>
      <p:ext uri="{BB962C8B-B14F-4D97-AF65-F5344CB8AC3E}">
        <p14:creationId xmlns:p14="http://schemas.microsoft.com/office/powerpoint/2010/main" val="3157763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981200"/>
            <a:ext cx="6172200" cy="2053590"/>
          </a:xfrm>
        </p:spPr>
        <p:txBody>
          <a:bodyPr>
            <a:normAutofit/>
          </a:bodyPr>
          <a:lstStyle/>
          <a:p>
            <a:r>
              <a:rPr lang="en-US" sz="4400" dirty="0"/>
              <a:t>Digitization for Accessibility:</a:t>
            </a:r>
          </a:p>
        </p:txBody>
      </p:sp>
      <p:sp>
        <p:nvSpPr>
          <p:cNvPr id="2" name="Text Placeholder 1"/>
          <p:cNvSpPr>
            <a:spLocks noGrp="1"/>
          </p:cNvSpPr>
          <p:nvPr>
            <p:ph type="body" idx="1"/>
          </p:nvPr>
        </p:nvSpPr>
        <p:spPr>
          <a:xfrm>
            <a:off x="2286000" y="4419600"/>
            <a:ext cx="6096000" cy="1962150"/>
          </a:xfrm>
        </p:spPr>
        <p:txBody>
          <a:bodyPr/>
          <a:lstStyle/>
          <a:p>
            <a:endParaRPr lang="en-US" dirty="0"/>
          </a:p>
          <a:p>
            <a:r>
              <a:rPr lang="en-US" dirty="0" smtClean="0"/>
              <a:t>Faculty </a:t>
            </a:r>
            <a:r>
              <a:rPr lang="en-US" dirty="0"/>
              <a:t>collaboration, memorandum of understanding, and open access</a:t>
            </a:r>
          </a:p>
          <a:p>
            <a:pPr algn="ctr"/>
            <a:endParaRPr lang="en-US" dirty="0"/>
          </a:p>
        </p:txBody>
      </p:sp>
    </p:spTree>
    <p:extLst>
      <p:ext uri="{BB962C8B-B14F-4D97-AF65-F5344CB8AC3E}">
        <p14:creationId xmlns:p14="http://schemas.microsoft.com/office/powerpoint/2010/main" val="6641724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sz="quarter" idx="1"/>
          </p:nvPr>
        </p:nvSpPr>
        <p:spPr/>
        <p:txBody>
          <a:bodyPr/>
          <a:lstStyle/>
          <a:p>
            <a:r>
              <a:rPr lang="en-US" dirty="0"/>
              <a:t>Jeff Downing, Digital Projects </a:t>
            </a:r>
            <a:r>
              <a:rPr lang="en-US" dirty="0" smtClean="0"/>
              <a:t>Librarian</a:t>
            </a:r>
          </a:p>
          <a:p>
            <a:pPr lvl="1"/>
            <a:r>
              <a:rPr lang="en-US" dirty="0" err="1" smtClean="0">
                <a:hlinkClick r:id="rId2"/>
              </a:rPr>
              <a:t>downing@uta.edu</a:t>
            </a:r>
            <a:endParaRPr lang="en-US" dirty="0"/>
          </a:p>
          <a:p>
            <a:r>
              <a:rPr lang="en-US" dirty="0"/>
              <a:t>Rafia Mirza, Digital Humanities </a:t>
            </a:r>
            <a:r>
              <a:rPr lang="en-US" dirty="0" smtClean="0"/>
              <a:t>Librarian</a:t>
            </a:r>
          </a:p>
          <a:p>
            <a:pPr lvl="1"/>
            <a:r>
              <a:rPr lang="en-US" dirty="0" smtClean="0">
                <a:hlinkClick r:id="rId3"/>
              </a:rPr>
              <a:t>rafia@uta.edu</a:t>
            </a:r>
            <a:endParaRPr lang="en-US" dirty="0" smtClean="0"/>
          </a:p>
          <a:p>
            <a:pPr lvl="1"/>
            <a:r>
              <a:rPr lang="en-US" dirty="0" smtClean="0">
                <a:hlinkClick r:id="rId4"/>
              </a:rPr>
              <a:t>@</a:t>
            </a:r>
            <a:r>
              <a:rPr lang="en-US" dirty="0" err="1" smtClean="0">
                <a:hlinkClick r:id="rId4"/>
              </a:rPr>
              <a:t>librarianrafia</a:t>
            </a:r>
            <a:endParaRPr lang="en-US" dirty="0"/>
          </a:p>
          <a:p>
            <a:endParaRPr lang="en-US" dirty="0"/>
          </a:p>
        </p:txBody>
      </p:sp>
    </p:spTree>
    <p:extLst>
      <p:ext uri="{BB962C8B-B14F-4D97-AF65-F5344CB8AC3E}">
        <p14:creationId xmlns:p14="http://schemas.microsoft.com/office/powerpoint/2010/main" val="38669138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3" name="Content Placeholder 2"/>
          <p:cNvSpPr>
            <a:spLocks noGrp="1"/>
          </p:cNvSpPr>
          <p:nvPr>
            <p:ph idx="1"/>
          </p:nvPr>
        </p:nvSpPr>
        <p:spPr>
          <a:xfrm>
            <a:off x="457200" y="2365248"/>
            <a:ext cx="7467600" cy="4873752"/>
          </a:xfrm>
        </p:spPr>
        <p:txBody>
          <a:bodyPr/>
          <a:lstStyle/>
          <a:p>
            <a:r>
              <a:rPr lang="en-US" dirty="0" smtClean="0">
                <a:hlinkClick r:id="rId3"/>
              </a:rPr>
              <a:t>Texas Digital History Collection </a:t>
            </a:r>
            <a:r>
              <a:rPr lang="en-US" dirty="0" smtClean="0"/>
              <a:t>grant funded through the TexTreasures program</a:t>
            </a:r>
          </a:p>
          <a:p>
            <a:pPr lvl="1"/>
            <a:r>
              <a:rPr lang="en-US" dirty="0" smtClean="0"/>
              <a:t>Collaboration between the Library and the Disability Studies Minor program</a:t>
            </a:r>
          </a:p>
        </p:txBody>
      </p:sp>
    </p:spTree>
    <p:extLst>
      <p:ext uri="{BB962C8B-B14F-4D97-AF65-F5344CB8AC3E}">
        <p14:creationId xmlns:p14="http://schemas.microsoft.com/office/powerpoint/2010/main" val="13819311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7467600" cy="1143000"/>
          </a:xfrm>
        </p:spPr>
        <p:txBody>
          <a:bodyPr>
            <a:noAutofit/>
          </a:bodyPr>
          <a:lstStyle/>
          <a:p>
            <a:r>
              <a:rPr lang="en-US" sz="4000" dirty="0"/>
              <a:t>Project Background</a:t>
            </a:r>
          </a:p>
        </p:txBody>
      </p:sp>
      <p:sp>
        <p:nvSpPr>
          <p:cNvPr id="4" name="Content Placeholder 3"/>
          <p:cNvSpPr>
            <a:spLocks noGrp="1"/>
          </p:cNvSpPr>
          <p:nvPr>
            <p:ph sz="quarter" idx="1"/>
          </p:nvPr>
        </p:nvSpPr>
        <p:spPr>
          <a:xfrm>
            <a:off x="457200" y="1219200"/>
            <a:ext cx="8382000" cy="838200"/>
          </a:xfrm>
        </p:spPr>
        <p:txBody>
          <a:bodyPr>
            <a:normAutofit fontScale="92500" lnSpcReduction="20000"/>
          </a:bodyPr>
          <a:lstStyle/>
          <a:p>
            <a:pPr lvl="1"/>
            <a:r>
              <a:rPr lang="en-US" dirty="0"/>
              <a:t>Deliverable is a website containing almost 1,000 documents, images, videos and oral histories representing the developing history of disability rights, particularly at UTA</a:t>
            </a:r>
          </a:p>
        </p:txBody>
      </p:sp>
      <p:pic>
        <p:nvPicPr>
          <p:cNvPr id="3" name="Content Placeholder 2" descr="Screen Shot 2016-08-04 at 2.34.58 PM.png">
            <a:hlinkClick r:id="rId3"/>
          </p:cNvPr>
          <p:cNvPicPr>
            <a:picLocks noGrp="1" noChangeAspect="1"/>
          </p:cNvPicPr>
          <p:nvPr>
            <p:ph sz="quarter" idx="2"/>
          </p:nvPr>
        </p:nvPicPr>
        <p:blipFill>
          <a:blip r:embed="rId4" cstate="print">
            <a:extLst>
              <a:ext uri="{28A0092B-C50C-407E-A947-70E740481C1C}">
                <a14:useLocalDpi xmlns:a14="http://schemas.microsoft.com/office/drawing/2010/main" val="0"/>
              </a:ext>
            </a:extLst>
          </a:blip>
          <a:srcRect t="-34481" b="-34481"/>
          <a:stretch>
            <a:fillRect/>
          </a:stretch>
        </p:blipFill>
        <p:spPr>
          <a:xfrm>
            <a:off x="1295401" y="379817"/>
            <a:ext cx="6705599" cy="8383183"/>
          </a:xfrm>
        </p:spPr>
      </p:pic>
    </p:spTree>
    <p:extLst>
      <p:ext uri="{BB962C8B-B14F-4D97-AF65-F5344CB8AC3E}">
        <p14:creationId xmlns:p14="http://schemas.microsoft.com/office/powerpoint/2010/main" val="1821689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a:t>Project Background</a:t>
            </a:r>
          </a:p>
        </p:txBody>
      </p:sp>
      <p:sp>
        <p:nvSpPr>
          <p:cNvPr id="4" name="Content Placeholder 3"/>
          <p:cNvSpPr>
            <a:spLocks noGrp="1"/>
          </p:cNvSpPr>
          <p:nvPr>
            <p:ph sz="quarter" idx="1"/>
          </p:nvPr>
        </p:nvSpPr>
        <p:spPr/>
        <p:txBody>
          <a:bodyPr/>
          <a:lstStyle/>
          <a:p>
            <a:pPr marL="274320" lvl="1">
              <a:spcBef>
                <a:spcPts val="600"/>
              </a:spcBef>
              <a:buSzPct val="70000"/>
              <a:buFont typeface="Wingdings"/>
              <a:buChar char=""/>
            </a:pPr>
            <a:r>
              <a:rPr lang="en-US" dirty="0"/>
              <a:t>The MOU was chosen as a clear and concise way to describe the responsibilities and schedules agreed to by the participants</a:t>
            </a:r>
          </a:p>
          <a:p>
            <a:r>
              <a:rPr lang="en-US" dirty="0" smtClean="0">
                <a:hlinkClick r:id="rId3"/>
              </a:rPr>
              <a:t>Link to Workbook</a:t>
            </a:r>
            <a:endParaRPr lang="en-US" dirty="0"/>
          </a:p>
        </p:txBody>
      </p:sp>
      <p:pic>
        <p:nvPicPr>
          <p:cNvPr id="3" name="Content Placeholder 2" descr="MOU Workbook v 1 0.pdf.jpg">
            <a:hlinkClick r:id="rId3"/>
          </p:cNvPr>
          <p:cNvPicPr>
            <a:picLocks noGrp="1" noChangeAspect="1"/>
          </p:cNvPicPr>
          <p:nvPr>
            <p:ph sz="quarter" idx="2"/>
          </p:nvPr>
        </p:nvPicPr>
        <p:blipFill>
          <a:blip r:embed="rId4">
            <a:extLst>
              <a:ext uri="{28A0092B-C50C-407E-A947-70E740481C1C}">
                <a14:useLocalDpi xmlns:a14="http://schemas.microsoft.com/office/drawing/2010/main" val="0"/>
              </a:ext>
            </a:extLst>
          </a:blip>
          <a:srcRect t="1660" b="1660"/>
          <a:stretch>
            <a:fillRect/>
          </a:stretch>
        </p:blipFill>
        <p:spPr/>
      </p:pic>
    </p:spTree>
    <p:extLst>
      <p:ext uri="{BB962C8B-B14F-4D97-AF65-F5344CB8AC3E}">
        <p14:creationId xmlns:p14="http://schemas.microsoft.com/office/powerpoint/2010/main" val="2614069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Texas Disability History Collection</a:t>
            </a:r>
            <a:endParaRPr lang="en-US" dirty="0"/>
          </a:p>
        </p:txBody>
      </p:sp>
      <p:sp>
        <p:nvSpPr>
          <p:cNvPr id="3" name="Content Placeholder 2"/>
          <p:cNvSpPr>
            <a:spLocks noGrp="1"/>
          </p:cNvSpPr>
          <p:nvPr>
            <p:ph idx="1"/>
          </p:nvPr>
        </p:nvSpPr>
        <p:spPr/>
        <p:txBody>
          <a:bodyPr/>
          <a:lstStyle/>
          <a:p>
            <a:r>
              <a:rPr lang="en-US" dirty="0" smtClean="0">
                <a:hlinkClick r:id="rId2"/>
              </a:rPr>
              <a:t>About this website </a:t>
            </a:r>
            <a:endParaRPr lang="en-US" dirty="0" smtClean="0"/>
          </a:p>
          <a:p>
            <a:r>
              <a:rPr lang="en-US" dirty="0" smtClean="0"/>
              <a:t>The Disability Studies Minor’s roles</a:t>
            </a:r>
          </a:p>
          <a:p>
            <a:pPr lvl="1"/>
            <a:r>
              <a:rPr lang="en-US" dirty="0" smtClean="0"/>
              <a:t>Providing oral histories interviews and associated transcripts</a:t>
            </a:r>
          </a:p>
          <a:p>
            <a:pPr lvl="1"/>
            <a:r>
              <a:rPr lang="en-US" dirty="0" smtClean="0"/>
              <a:t>Contributing to the site’s taxonomy</a:t>
            </a:r>
          </a:p>
          <a:p>
            <a:pPr lvl="1"/>
            <a:r>
              <a:rPr lang="en-US" dirty="0" smtClean="0"/>
              <a:t>Reviewing materials selected by Library staff</a:t>
            </a:r>
          </a:p>
          <a:p>
            <a:r>
              <a:rPr lang="en-US" dirty="0" smtClean="0"/>
              <a:t>The Library’s roles</a:t>
            </a:r>
          </a:p>
          <a:p>
            <a:pPr lvl="1"/>
            <a:r>
              <a:rPr lang="en-US" dirty="0" smtClean="0"/>
              <a:t>Selecting content: images, documents videos</a:t>
            </a:r>
          </a:p>
          <a:p>
            <a:pPr lvl="1"/>
            <a:r>
              <a:rPr lang="en-US" dirty="0" smtClean="0"/>
              <a:t>Creating site (using Drupal)</a:t>
            </a:r>
          </a:p>
          <a:p>
            <a:pPr lvl="1"/>
            <a:r>
              <a:rPr lang="en-US" dirty="0" smtClean="0"/>
              <a:t>Creating and administering the MOU</a:t>
            </a:r>
          </a:p>
          <a:p>
            <a:pPr marL="0" indent="0">
              <a:buNone/>
            </a:pPr>
            <a:endParaRPr lang="en-US" dirty="0" smtClean="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26703414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idx="1"/>
          </p:nvPr>
        </p:nvSpPr>
        <p:spPr/>
        <p:txBody>
          <a:bodyPr/>
          <a:lstStyle/>
          <a:p>
            <a:r>
              <a:rPr lang="en-US" dirty="0" smtClean="0">
                <a:hlinkClick r:id="rId2"/>
              </a:rPr>
              <a:t>Project team committed to providing broad access to content</a:t>
            </a:r>
            <a:endParaRPr lang="en-US" dirty="0" smtClean="0"/>
          </a:p>
          <a:p>
            <a:pPr lvl="1"/>
            <a:r>
              <a:rPr lang="en-US" dirty="0"/>
              <a:t>Web accessibility means that people with disabilities can use the Web. It encompasses all disabilities that affect access to the Web, including visual, auditory, physical, speech, cognitive, and neurological disabilities. While building this website, we used many design, coding, and testing techniques, such as those listed below, to ensure broad accessibility</a:t>
            </a:r>
            <a:r>
              <a:rPr lang="en-US" dirty="0" smtClean="0"/>
              <a:t>.</a:t>
            </a:r>
          </a:p>
          <a:p>
            <a:pPr lvl="2"/>
            <a:r>
              <a:rPr lang="en-US" dirty="0" smtClean="0"/>
              <a:t>HTML coding</a:t>
            </a:r>
          </a:p>
          <a:p>
            <a:pPr lvl="2"/>
            <a:r>
              <a:rPr lang="en-US" dirty="0" smtClean="0"/>
              <a:t>Rich media</a:t>
            </a:r>
          </a:p>
          <a:p>
            <a:pPr lvl="2"/>
            <a:r>
              <a:rPr lang="en-US" dirty="0" smtClean="0"/>
              <a:t>Web forms</a:t>
            </a:r>
          </a:p>
          <a:p>
            <a:pPr lvl="2"/>
            <a:r>
              <a:rPr lang="en-US" dirty="0" smtClean="0"/>
              <a:t>Structural and visual design</a:t>
            </a:r>
          </a:p>
          <a:p>
            <a:pPr lvl="2"/>
            <a:r>
              <a:rPr lang="en-US" dirty="0" smtClean="0"/>
              <a:t>Internal and external testing</a:t>
            </a:r>
            <a:endParaRPr lang="en-US" dirty="0"/>
          </a:p>
        </p:txBody>
      </p:sp>
    </p:spTree>
    <p:extLst>
      <p:ext uri="{BB962C8B-B14F-4D97-AF65-F5344CB8AC3E}">
        <p14:creationId xmlns:p14="http://schemas.microsoft.com/office/powerpoint/2010/main" val="31021918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Content Placeholder 2"/>
          <p:cNvSpPr>
            <a:spLocks noGrp="1"/>
          </p:cNvSpPr>
          <p:nvPr>
            <p:ph idx="1"/>
          </p:nvPr>
        </p:nvSpPr>
        <p:spPr/>
        <p:txBody>
          <a:bodyPr/>
          <a:lstStyle/>
          <a:p>
            <a:r>
              <a:rPr lang="en-US" dirty="0" smtClean="0"/>
              <a:t>MOU was signed </a:t>
            </a:r>
          </a:p>
          <a:p>
            <a:r>
              <a:rPr lang="en-US" dirty="0" smtClean="0"/>
              <a:t>Site made it’s debut at this week’s Disability History Archives Consortium meeting at UTA</a:t>
            </a:r>
          </a:p>
          <a:p>
            <a:r>
              <a:rPr lang="en-US" dirty="0" smtClean="0"/>
              <a:t>All content is on the site</a:t>
            </a:r>
          </a:p>
          <a:p>
            <a:r>
              <a:rPr lang="en-US" dirty="0" smtClean="0"/>
              <a:t>Some metadata editing continues</a:t>
            </a:r>
          </a:p>
          <a:p>
            <a:r>
              <a:rPr lang="en-US" dirty="0" smtClean="0"/>
              <a:t>More content may be added as time/staffing permit</a:t>
            </a:r>
          </a:p>
          <a:p>
            <a:r>
              <a:rPr lang="en-US" dirty="0" smtClean="0"/>
              <a:t>Possible 2</a:t>
            </a:r>
            <a:r>
              <a:rPr lang="en-US" baseline="30000" dirty="0" smtClean="0"/>
              <a:t>nd</a:t>
            </a:r>
            <a:r>
              <a:rPr lang="en-US" dirty="0" smtClean="0"/>
              <a:t> grant</a:t>
            </a:r>
            <a:endParaRPr lang="en-US" dirty="0"/>
          </a:p>
        </p:txBody>
      </p:sp>
    </p:spTree>
    <p:extLst>
      <p:ext uri="{BB962C8B-B14F-4D97-AF65-F5344CB8AC3E}">
        <p14:creationId xmlns:p14="http://schemas.microsoft.com/office/powerpoint/2010/main" val="9629731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5c">
  <a:themeElements>
    <a:clrScheme name="UTA Approved">
      <a:dk1>
        <a:srgbClr val="00447C"/>
      </a:dk1>
      <a:lt1>
        <a:srgbClr val="E7F6FD"/>
      </a:lt1>
      <a:dk2>
        <a:srgbClr val="0064B1"/>
      </a:dk2>
      <a:lt2>
        <a:srgbClr val="E7F6FD"/>
      </a:lt2>
      <a:accent1>
        <a:srgbClr val="F58026"/>
      </a:accent1>
      <a:accent2>
        <a:srgbClr val="00447C"/>
      </a:accent2>
      <a:accent3>
        <a:srgbClr val="E7F6FD"/>
      </a:accent3>
      <a:accent4>
        <a:srgbClr val="0064B1"/>
      </a:accent4>
      <a:accent5>
        <a:srgbClr val="F58026"/>
      </a:accent5>
      <a:accent6>
        <a:srgbClr val="968C8C"/>
      </a:accent6>
      <a:hlink>
        <a:srgbClr val="F58026"/>
      </a:hlink>
      <a:folHlink>
        <a:srgbClr val="968C8C"/>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xmlns="" name="2015c" id="{51310662-2669-4F3B-B8D3-1F0A7C9A5B88}" vid="{69BAD4BC-9477-4820-B8C0-903D200A46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2015c</Template>
  <TotalTime>3234</TotalTime>
  <Words>603</Words>
  <Application>Microsoft Macintosh PowerPoint</Application>
  <PresentationFormat>On-screen Show (4:3)</PresentationFormat>
  <Paragraphs>91</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2015c</vt:lpstr>
      <vt:lpstr>PowerPoint Presentation</vt:lpstr>
      <vt:lpstr>Digitization for Accessibility:</vt:lpstr>
      <vt:lpstr>Presenters</vt:lpstr>
      <vt:lpstr>Project Background</vt:lpstr>
      <vt:lpstr>Project Background</vt:lpstr>
      <vt:lpstr>Project Background</vt:lpstr>
      <vt:lpstr>Building the Texas Disability History Collection</vt:lpstr>
      <vt:lpstr>Accessibility</vt:lpstr>
      <vt:lpstr>Progress</vt:lpstr>
      <vt:lpstr>Success</vt:lpstr>
      <vt:lpstr>PowerPoint Presentation</vt:lpstr>
      <vt:lpstr>What is an Memorandum of Understanding (MOU)?</vt:lpstr>
      <vt:lpstr>Workbook Contents</vt:lpstr>
      <vt:lpstr>MOU Workflow</vt:lpstr>
      <vt:lpstr>PowerPoint Presentation</vt:lpstr>
      <vt:lpstr>PowerPoint Presentation</vt:lpstr>
    </vt:vector>
  </TitlesOfParts>
  <Company>The University of Texas at Arlington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from Summon Usability Testing</dc:title>
  <dc:creator>Pyburn, Lydia</dc:creator>
  <cp:lastModifiedBy>Rafia Mirza</cp:lastModifiedBy>
  <cp:revision>66</cp:revision>
  <dcterms:created xsi:type="dcterms:W3CDTF">2015-07-21T20:52:16Z</dcterms:created>
  <dcterms:modified xsi:type="dcterms:W3CDTF">2016-08-05T18:51:03Z</dcterms:modified>
</cp:coreProperties>
</file>