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5143500" cx="9144000"/>
  <p:notesSz cx="6858000" cy="9144000"/>
  <p:embeddedFontLst>
    <p:embeddedFont>
      <p:font typeface="Lora"/>
      <p:regular r:id="rId26"/>
      <p:bold r:id="rId27"/>
      <p:italic r:id="rId28"/>
      <p:boldItalic r:id="rId29"/>
    </p:embeddedFont>
    <p:embeddedFont>
      <p:font typeface="Pacifico"/>
      <p:regular r:id="rId30"/>
    </p:embeddedFont>
    <p:embeddedFont>
      <p:font typeface="Shadows Into Light"/>
      <p:regular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Lora-regular.fntdata"/><Relationship Id="rId25" Type="http://schemas.openxmlformats.org/officeDocument/2006/relationships/slide" Target="slides/slide21.xml"/><Relationship Id="rId28" Type="http://schemas.openxmlformats.org/officeDocument/2006/relationships/font" Target="fonts/Lora-italic.fntdata"/><Relationship Id="rId27" Type="http://schemas.openxmlformats.org/officeDocument/2006/relationships/font" Target="fonts/Lora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Lora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ShadowsIntoLight-regular.fntdata"/><Relationship Id="rId30" Type="http://schemas.openxmlformats.org/officeDocument/2006/relationships/font" Target="fonts/Pacifico-regular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That completed the phase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2003 - Moved to CDM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Started back up in CDM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---------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30/month; an obvious metadata bottleneck (77 years to complete the project)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2008: Flourish outsourced music cataloging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To set up outsrc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[workflow]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Catalog: send you an XML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300-line PERL script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TSV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This many parts -- BUGGY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2013 - Personnel change Kara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Do we continue...XSLT...PERL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OpenRefine at a TCDL post-conference workshop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OpenRefine has taken us from this to...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300"/>
              <a:t>Direct to TSV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300"/>
              <a:t>CDM ready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300"/>
              <a:t>Transformations take place by MD group, not programmers.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300"/>
              <a:t>Efficient, fast.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300"/>
              <a:t>Hand it over to Kara to discuss the OpenRefine process in more detail.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gif"/><Relationship Id="rId4" Type="http://schemas.openxmlformats.org/officeDocument/2006/relationships/image" Target="../media/image3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openrefine.org/" TargetMode="External"/><Relationship Id="rId4" Type="http://schemas.openxmlformats.org/officeDocument/2006/relationships/hyperlink" Target="http://openrefine.org/" TargetMode="External"/><Relationship Id="rId5" Type="http://schemas.openxmlformats.org/officeDocument/2006/relationships/hyperlink" Target="http://freeyourmetadata.org/" TargetMode="External"/><Relationship Id="rId6" Type="http://schemas.openxmlformats.org/officeDocument/2006/relationships/hyperlink" Target="http://freeyourmetadata.org/" TargetMode="External"/><Relationship Id="rId7" Type="http://schemas.openxmlformats.org/officeDocument/2006/relationships/hyperlink" Target="https://github.com/OpenRefine/OpenRefine/wiki/GREL-Functions" TargetMode="External"/><Relationship Id="rId8" Type="http://schemas.openxmlformats.org/officeDocument/2006/relationships/hyperlink" Target="https://github.com/OpenRefine/OpenRefine/wiki/GREL-Functions" TargetMode="External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04.png"/><Relationship Id="rId10" Type="http://schemas.openxmlformats.org/officeDocument/2006/relationships/image" Target="../media/image07.png"/><Relationship Id="rId13" Type="http://schemas.openxmlformats.org/officeDocument/2006/relationships/image" Target="../media/image08.png"/><Relationship Id="rId12" Type="http://schemas.openxmlformats.org/officeDocument/2006/relationships/image" Target="../media/image0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3.png"/><Relationship Id="rId4" Type="http://schemas.openxmlformats.org/officeDocument/2006/relationships/image" Target="../media/image00.png"/><Relationship Id="rId9" Type="http://schemas.openxmlformats.org/officeDocument/2006/relationships/image" Target="../media/image06.png"/><Relationship Id="rId14" Type="http://schemas.openxmlformats.org/officeDocument/2006/relationships/image" Target="../media/image12.png"/><Relationship Id="rId5" Type="http://schemas.openxmlformats.org/officeDocument/2006/relationships/image" Target="../media/image01.png"/><Relationship Id="rId6" Type="http://schemas.openxmlformats.org/officeDocument/2006/relationships/image" Target="../media/image09.png"/><Relationship Id="rId7" Type="http://schemas.openxmlformats.org/officeDocument/2006/relationships/image" Target="../media/image34.jpg"/><Relationship Id="rId8" Type="http://schemas.openxmlformats.org/officeDocument/2006/relationships/image" Target="../media/image0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7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36.jpg"/><Relationship Id="rId5" Type="http://schemas.openxmlformats.org/officeDocument/2006/relationships/image" Target="../media/image16.jpg"/><Relationship Id="rId6" Type="http://schemas.openxmlformats.org/officeDocument/2006/relationships/image" Target="../media/image1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521950" y="763950"/>
            <a:ext cx="4584000" cy="1751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000">
                <a:solidFill>
                  <a:srgbClr val="FFE599"/>
                </a:solidFill>
                <a:latin typeface="Pacifico"/>
                <a:ea typeface="Pacifico"/>
                <a:cs typeface="Pacifico"/>
                <a:sym typeface="Pacifico"/>
              </a:rPr>
              <a:t>Fearless</a:t>
            </a:r>
            <a:r>
              <a:rPr lang="en" sz="3000">
                <a:solidFill>
                  <a:srgbClr val="FFE599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3000">
                <a:solidFill>
                  <a:schemeClr val="accent2"/>
                </a:solidFill>
                <a:latin typeface="Lora"/>
                <a:ea typeface="Lora"/>
                <a:cs typeface="Lora"/>
                <a:sym typeface="Lora"/>
              </a:rPr>
              <a:t>Transformation: Applying OpenRefine to Digital Collections</a:t>
            </a:r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1026850" y="2856625"/>
            <a:ext cx="35742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latin typeface="Lora"/>
                <a:ea typeface="Lora"/>
                <a:cs typeface="Lora"/>
                <a:sym typeface="Lora"/>
              </a:rPr>
              <a:t>Kara Long</a:t>
            </a:r>
          </a:p>
          <a:p>
            <a:pPr lvl="0">
              <a:spcBef>
                <a:spcPts val="0"/>
              </a:spcBef>
              <a:buNone/>
            </a:pPr>
            <a:r>
              <a:rPr lang="en" sz="1800">
                <a:latin typeface="Lora"/>
                <a:ea typeface="Lora"/>
                <a:cs typeface="Lora"/>
                <a:sym typeface="Lora"/>
              </a:rPr>
              <a:t>Catalog and Metadata Librarian</a:t>
            </a:r>
          </a:p>
          <a:p>
            <a:pPr lvl="0">
              <a:spcBef>
                <a:spcPts val="0"/>
              </a:spcBef>
              <a:buNone/>
            </a:pPr>
            <a:r>
              <a:rPr lang="en" sz="1800">
                <a:latin typeface="Lora"/>
                <a:ea typeface="Lora"/>
                <a:cs typeface="Lora"/>
                <a:sym typeface="Lora"/>
              </a:rPr>
              <a:t>Baylor University Libraries</a:t>
            </a:r>
          </a:p>
          <a:p>
            <a:pPr lvl="0">
              <a:spcBef>
                <a:spcPts val="0"/>
              </a:spcBef>
              <a:buNone/>
            </a:pPr>
            <a:r>
              <a:rPr lang="en" sz="1800">
                <a:latin typeface="Lora"/>
                <a:ea typeface="Lora"/>
                <a:cs typeface="Lora"/>
                <a:sym typeface="Lora"/>
              </a:rPr>
              <a:t>@thekaralong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descr="TransformationPolkaSPARKGIF2.gif"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5039" y="0"/>
            <a:ext cx="386897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witterLogo_#55acee.png" id="57" name="Shape 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3199" y="3760874"/>
            <a:ext cx="430273" cy="430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332" y="0"/>
            <a:ext cx="640188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/>
        </p:nvSpPr>
        <p:spPr>
          <a:xfrm>
            <a:off x="788375" y="833625"/>
            <a:ext cx="3179400" cy="14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D9D9D9"/>
              </a:solidFill>
            </a:endParaRPr>
          </a:p>
        </p:txBody>
      </p:sp>
      <p:pic>
        <p:nvPicPr>
          <p:cNvPr descr="AfraidGIF.gif"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275" y="156000"/>
            <a:ext cx="3809450" cy="48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 txBox="1"/>
          <p:nvPr/>
        </p:nvSpPr>
        <p:spPr>
          <a:xfrm rot="-1715365">
            <a:off x="4782318" y="667157"/>
            <a:ext cx="3065012" cy="9026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3600">
                <a:solidFill>
                  <a:srgbClr val="CC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of Data Loss!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4374200" y="-34950"/>
            <a:ext cx="4814400" cy="5213400"/>
          </a:xfrm>
          <a:prstGeom prst="rect">
            <a:avLst/>
          </a:prstGeom>
          <a:solidFill>
            <a:srgbClr val="ADADAD">
              <a:alpha val="511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7" name="Shape 147"/>
          <p:cNvSpPr txBox="1"/>
          <p:nvPr/>
        </p:nvSpPr>
        <p:spPr>
          <a:xfrm>
            <a:off x="489550" y="534050"/>
            <a:ext cx="3083400" cy="10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FFE599"/>
                </a:solidFill>
                <a:latin typeface="Pacifico"/>
                <a:ea typeface="Pacifico"/>
                <a:cs typeface="Pacifico"/>
                <a:sym typeface="Pacifico"/>
              </a:rPr>
              <a:t>OpenRefine</a:t>
            </a:r>
          </a:p>
        </p:txBody>
      </p:sp>
      <p:sp>
        <p:nvSpPr>
          <p:cNvPr id="148" name="Shape 148"/>
          <p:cNvSpPr txBox="1"/>
          <p:nvPr/>
        </p:nvSpPr>
        <p:spPr>
          <a:xfrm>
            <a:off x="330625" y="1201625"/>
            <a:ext cx="3897300" cy="29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rgbClr val="EFEFEF"/>
              </a:buClr>
              <a:buSzPct val="100000"/>
              <a:buFont typeface="Lora"/>
              <a:buChar char="●"/>
            </a:pPr>
            <a:r>
              <a:rPr lang="en" sz="1800">
                <a:solidFill>
                  <a:srgbClr val="EFEFEF"/>
                </a:solidFill>
                <a:latin typeface="Lora"/>
                <a:ea typeface="Lora"/>
                <a:cs typeface="Lora"/>
                <a:sym typeface="Lora"/>
              </a:rPr>
              <a:t>Interactive Data Transformation tool (IDT)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rgbClr val="EFEFEF"/>
              </a:buClr>
              <a:buSzPct val="100000"/>
              <a:buFont typeface="Lora"/>
              <a:buChar char="●"/>
            </a:pPr>
            <a:r>
              <a:rPr lang="en" sz="1800">
                <a:solidFill>
                  <a:srgbClr val="EFEFEF"/>
                </a:solidFill>
                <a:latin typeface="Lora"/>
                <a:ea typeface="Lora"/>
                <a:cs typeface="Lora"/>
                <a:sym typeface="Lora"/>
              </a:rPr>
              <a:t>Open source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rgbClr val="EFEFEF"/>
              </a:buClr>
              <a:buSzPct val="100000"/>
              <a:buFont typeface="Lora"/>
              <a:buChar char="●"/>
            </a:pPr>
            <a:r>
              <a:rPr lang="en" sz="1800">
                <a:solidFill>
                  <a:srgbClr val="EFEFEF"/>
                </a:solidFill>
                <a:latin typeface="Lora"/>
                <a:ea typeface="Lora"/>
                <a:cs typeface="Lora"/>
                <a:sym typeface="Lora"/>
              </a:rPr>
              <a:t>Runs locally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rgbClr val="EFEFEF"/>
              </a:buClr>
              <a:buSzPct val="100000"/>
              <a:buFont typeface="Lora"/>
              <a:buChar char="●"/>
            </a:pPr>
            <a:r>
              <a:rPr lang="en" sz="1800">
                <a:solidFill>
                  <a:srgbClr val="EFEFEF"/>
                </a:solidFill>
                <a:latin typeface="Lora"/>
                <a:ea typeface="Lora"/>
                <a:cs typeface="Lora"/>
                <a:sym typeface="Lora"/>
              </a:rPr>
              <a:t>Interactive like a spreadsheet - but more powerful</a:t>
            </a:r>
          </a:p>
          <a:p>
            <a:pPr indent="-342900" lvl="0" marL="457200">
              <a:lnSpc>
                <a:spcPct val="150000"/>
              </a:lnSpc>
              <a:spcBef>
                <a:spcPts val="0"/>
              </a:spcBef>
              <a:buClr>
                <a:srgbClr val="EFEFEF"/>
              </a:buClr>
              <a:buSzPct val="100000"/>
              <a:buFont typeface="Lora"/>
              <a:buChar char="●"/>
            </a:pPr>
            <a:r>
              <a:rPr lang="en" sz="1800">
                <a:solidFill>
                  <a:srgbClr val="EFEFEF"/>
                </a:solidFill>
                <a:latin typeface="Lora"/>
                <a:ea typeface="Lora"/>
                <a:cs typeface="Lora"/>
                <a:sym typeface="Lora"/>
              </a:rPr>
              <a:t>Programmable like a database - but more exploratory</a:t>
            </a:r>
          </a:p>
        </p:txBody>
      </p:sp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9349" y="1361249"/>
            <a:ext cx="4144100" cy="173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/>
          <p:cNvPicPr preferRelativeResize="0"/>
          <p:nvPr/>
        </p:nvPicPr>
        <p:blipFill rotWithShape="1">
          <a:blip r:embed="rId3">
            <a:alphaModFix/>
          </a:blip>
          <a:srcRect b="0" l="0" r="38852" t="0"/>
          <a:stretch/>
        </p:blipFill>
        <p:spPr>
          <a:xfrm>
            <a:off x="497675" y="826750"/>
            <a:ext cx="4982800" cy="34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 txBox="1"/>
          <p:nvPr/>
        </p:nvSpPr>
        <p:spPr>
          <a:xfrm>
            <a:off x="5849425" y="877375"/>
            <a:ext cx="3102600" cy="5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chemeClr val="accent2"/>
                </a:solidFill>
                <a:latin typeface="Lora"/>
                <a:ea typeface="Lora"/>
                <a:cs typeface="Lora"/>
                <a:sym typeface="Lora"/>
              </a:rPr>
              <a:t>Creating a new project </a:t>
            </a:r>
          </a:p>
        </p:txBody>
      </p:sp>
      <p:sp>
        <p:nvSpPr>
          <p:cNvPr id="156" name="Shape 156"/>
          <p:cNvSpPr/>
          <p:nvPr/>
        </p:nvSpPr>
        <p:spPr>
          <a:xfrm>
            <a:off x="1055400" y="1239775"/>
            <a:ext cx="426000" cy="171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3274100" y="1239775"/>
            <a:ext cx="426000" cy="171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8" name="Shape 158"/>
          <p:cNvSpPr txBox="1"/>
          <p:nvPr/>
        </p:nvSpPr>
        <p:spPr>
          <a:xfrm>
            <a:off x="5849425" y="1411375"/>
            <a:ext cx="2746500" cy="3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EFEFEF"/>
              </a:buClr>
              <a:buFont typeface="Lora"/>
              <a:buChar char="●"/>
            </a:pPr>
            <a:r>
              <a:rPr lang="en">
                <a:solidFill>
                  <a:srgbClr val="EFEFEF"/>
                </a:solidFill>
                <a:latin typeface="Lora"/>
                <a:ea typeface="Lora"/>
                <a:cs typeface="Lora"/>
                <a:sym typeface="Lora"/>
              </a:rPr>
              <a:t>Rename and reorder MARC fields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EFEFEF"/>
              </a:solidFill>
              <a:latin typeface="Lora"/>
              <a:ea typeface="Lora"/>
              <a:cs typeface="Lora"/>
              <a:sym typeface="Lora"/>
            </a:endParaRPr>
          </a:p>
          <a:p>
            <a:pPr indent="-228600" lvl="0" marL="457200" rtl="0">
              <a:spcBef>
                <a:spcPts val="0"/>
              </a:spcBef>
              <a:buClr>
                <a:srgbClr val="EFEFEF"/>
              </a:buClr>
              <a:buFont typeface="Lora"/>
              <a:buChar char="●"/>
            </a:pPr>
            <a:r>
              <a:rPr lang="en">
                <a:solidFill>
                  <a:srgbClr val="EFEFEF"/>
                </a:solidFill>
                <a:latin typeface="Lora"/>
                <a:ea typeface="Lora"/>
                <a:cs typeface="Lora"/>
                <a:sym typeface="Lora"/>
              </a:rPr>
              <a:t>Join values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EFEFEF"/>
              </a:solidFill>
              <a:latin typeface="Lora"/>
              <a:ea typeface="Lora"/>
              <a:cs typeface="Lora"/>
              <a:sym typeface="Lora"/>
            </a:endParaRPr>
          </a:p>
          <a:p>
            <a:pPr indent="-228600" lvl="0" marL="457200" rtl="0">
              <a:spcBef>
                <a:spcPts val="0"/>
              </a:spcBef>
              <a:buClr>
                <a:srgbClr val="EFEFEF"/>
              </a:buClr>
              <a:buFont typeface="Lora"/>
              <a:buChar char="●"/>
            </a:pPr>
            <a:r>
              <a:rPr lang="en">
                <a:solidFill>
                  <a:srgbClr val="EFEFEF"/>
                </a:solidFill>
                <a:latin typeface="Lora"/>
                <a:ea typeface="Lora"/>
                <a:cs typeface="Lora"/>
                <a:sym typeface="Lora"/>
              </a:rPr>
              <a:t>Split values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EFEFEF"/>
              </a:solidFill>
              <a:latin typeface="Lora"/>
              <a:ea typeface="Lora"/>
              <a:cs typeface="Lora"/>
              <a:sym typeface="Lora"/>
            </a:endParaRPr>
          </a:p>
          <a:p>
            <a:pPr indent="-228600" lvl="0" marL="457200" rtl="0">
              <a:spcBef>
                <a:spcPts val="0"/>
              </a:spcBef>
              <a:buClr>
                <a:srgbClr val="EFEFEF"/>
              </a:buClr>
              <a:buFont typeface="Lora"/>
              <a:buChar char="●"/>
            </a:pPr>
            <a:r>
              <a:rPr lang="en">
                <a:solidFill>
                  <a:srgbClr val="EFEFEF"/>
                </a:solidFill>
                <a:latin typeface="Lora"/>
                <a:ea typeface="Lora"/>
                <a:cs typeface="Lora"/>
                <a:sym typeface="Lora"/>
              </a:rPr>
              <a:t>Re-format dates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EFEFEF"/>
              </a:solidFill>
              <a:latin typeface="Lora"/>
              <a:ea typeface="Lora"/>
              <a:cs typeface="Lora"/>
              <a:sym typeface="Lora"/>
            </a:endParaRPr>
          </a:p>
          <a:p>
            <a:pPr indent="-228600" lvl="0" marL="457200" rtl="0">
              <a:spcBef>
                <a:spcPts val="0"/>
              </a:spcBef>
              <a:buClr>
                <a:srgbClr val="EFEFEF"/>
              </a:buClr>
              <a:buFont typeface="Lora"/>
              <a:buChar char="●"/>
            </a:pPr>
            <a:r>
              <a:rPr lang="en">
                <a:solidFill>
                  <a:srgbClr val="EFEFEF"/>
                </a:solidFill>
                <a:latin typeface="Lora"/>
                <a:ea typeface="Lora"/>
                <a:cs typeface="Lora"/>
                <a:sym typeface="Lora"/>
              </a:rPr>
              <a:t>Remove unnecessary punctuation, delimiters, etc.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EFEFEF"/>
              </a:solidFill>
              <a:latin typeface="Lora"/>
              <a:ea typeface="Lora"/>
              <a:cs typeface="Lora"/>
              <a:sym typeface="Lora"/>
            </a:endParaRPr>
          </a:p>
          <a:p>
            <a:pPr indent="-228600" lvl="0" marL="457200" rtl="0">
              <a:spcBef>
                <a:spcPts val="0"/>
              </a:spcBef>
              <a:buClr>
                <a:srgbClr val="EFEFEF"/>
              </a:buClr>
              <a:buFont typeface="Lora"/>
              <a:buChar char="●"/>
            </a:pPr>
            <a:r>
              <a:rPr lang="en">
                <a:solidFill>
                  <a:srgbClr val="EFEFEF"/>
                </a:solidFill>
                <a:latin typeface="Lora"/>
                <a:ea typeface="Lora"/>
                <a:cs typeface="Lora"/>
                <a:sym typeface="Lora"/>
              </a:rPr>
              <a:t>Add new fields for the digital collection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EFEFE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3484100" y="2613075"/>
            <a:ext cx="260700" cy="171600"/>
          </a:xfrm>
          <a:prstGeom prst="ellipse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5067200" y="2635275"/>
            <a:ext cx="101700" cy="127200"/>
          </a:xfrm>
          <a:prstGeom prst="ellipse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1" name="Shape 161"/>
          <p:cNvSpPr txBox="1"/>
          <p:nvPr/>
        </p:nvSpPr>
        <p:spPr>
          <a:xfrm>
            <a:off x="5866275" y="327775"/>
            <a:ext cx="26223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FFE599"/>
                </a:solidFill>
                <a:latin typeface="Pacifico"/>
                <a:ea typeface="Pacifico"/>
                <a:cs typeface="Pacifico"/>
                <a:sym typeface="Pacifico"/>
              </a:rPr>
              <a:t>OpenRefine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type="title"/>
          </p:nvPr>
        </p:nvSpPr>
        <p:spPr>
          <a:xfrm>
            <a:off x="6499000" y="798225"/>
            <a:ext cx="2389500" cy="540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                                                                                                                               </a:t>
            </a:r>
            <a:r>
              <a:rPr lang="en" sz="1800">
                <a:latin typeface="Lora"/>
                <a:ea typeface="Lora"/>
                <a:cs typeface="Lora"/>
                <a:sym typeface="Lora"/>
              </a:rPr>
              <a:t>Renaming columns</a:t>
            </a:r>
          </a:p>
        </p:txBody>
      </p:sp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056" y="438675"/>
            <a:ext cx="6308943" cy="410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/>
          <p:nvPr/>
        </p:nvSpPr>
        <p:spPr>
          <a:xfrm>
            <a:off x="2384200" y="651825"/>
            <a:ext cx="394200" cy="146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9" name="Shape 169"/>
          <p:cNvSpPr txBox="1"/>
          <p:nvPr/>
        </p:nvSpPr>
        <p:spPr>
          <a:xfrm>
            <a:off x="6667000" y="1512650"/>
            <a:ext cx="2221500" cy="3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accent2"/>
                </a:solidFill>
                <a:latin typeface="Lora"/>
                <a:ea typeface="Lora"/>
                <a:cs typeface="Lora"/>
                <a:sym typeface="Lora"/>
              </a:rPr>
              <a:t>Columns are the primary units of interaction.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accent2"/>
              </a:solidFill>
              <a:latin typeface="Lora"/>
              <a:ea typeface="Lora"/>
              <a:cs typeface="Lora"/>
              <a:sym typeface="Lora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accent2"/>
                </a:solidFill>
                <a:latin typeface="Lora"/>
                <a:ea typeface="Lora"/>
                <a:cs typeface="Lora"/>
                <a:sym typeface="Lora"/>
              </a:rPr>
              <a:t>Column names must exactly match our CDM field names in order for upload the metadata.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accent2"/>
              </a:solidFill>
              <a:latin typeface="Lora"/>
              <a:ea typeface="Lora"/>
              <a:cs typeface="Lora"/>
              <a:sym typeface="Lora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accent2"/>
                </a:solidFill>
                <a:latin typeface="Lora"/>
                <a:ea typeface="Lora"/>
                <a:cs typeface="Lora"/>
                <a:sym typeface="Lora"/>
              </a:rPr>
              <a:t>MARC 100 → Composer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chemeClr val="accent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70" name="Shape 170"/>
          <p:cNvSpPr txBox="1"/>
          <p:nvPr/>
        </p:nvSpPr>
        <p:spPr>
          <a:xfrm>
            <a:off x="6600100" y="369525"/>
            <a:ext cx="26223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E599"/>
                </a:solidFill>
                <a:latin typeface="Pacifico"/>
                <a:ea typeface="Pacifico"/>
                <a:cs typeface="Pacifico"/>
                <a:sym typeface="Pacifico"/>
              </a:rPr>
              <a:t>OpenRefine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type="title"/>
          </p:nvPr>
        </p:nvSpPr>
        <p:spPr>
          <a:xfrm>
            <a:off x="492200" y="890675"/>
            <a:ext cx="26427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Lora"/>
                <a:ea typeface="Lora"/>
                <a:cs typeface="Lora"/>
                <a:sym typeface="Lora"/>
              </a:rPr>
              <a:t>Re-ordering columns</a:t>
            </a:r>
          </a:p>
        </p:txBody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534225" y="1190175"/>
            <a:ext cx="24030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EFEFEF"/>
              </a:solidFill>
              <a:latin typeface="Lora"/>
              <a:ea typeface="Lora"/>
              <a:cs typeface="Lora"/>
              <a:sym typeface="Lora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EFEFEF"/>
                </a:solidFill>
                <a:latin typeface="Lora"/>
                <a:ea typeface="Lora"/>
                <a:cs typeface="Lora"/>
                <a:sym typeface="Lora"/>
              </a:rPr>
              <a:t>Once all the fields have been re-named, they can be re-ordered under the All columns menu.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EFEFEF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4873" y="529974"/>
            <a:ext cx="4837399" cy="429242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534225" y="386600"/>
            <a:ext cx="26223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E599"/>
                </a:solidFill>
                <a:latin typeface="Pacifico"/>
                <a:ea typeface="Pacifico"/>
                <a:cs typeface="Pacifico"/>
                <a:sym typeface="Pacifico"/>
              </a:rPr>
              <a:t>OpenRefine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JoiningValues.JPG" id="183" name="Shape 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450" y="456425"/>
            <a:ext cx="5895525" cy="439462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/>
          <p:nvPr/>
        </p:nvSpPr>
        <p:spPr>
          <a:xfrm>
            <a:off x="6593100" y="961075"/>
            <a:ext cx="18438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EFEFEF"/>
                </a:solidFill>
                <a:latin typeface="Lora"/>
                <a:ea typeface="Lora"/>
                <a:cs typeface="Lora"/>
                <a:sym typeface="Lora"/>
              </a:rPr>
              <a:t>Joining Values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6621750" y="1449975"/>
            <a:ext cx="17865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EFEFEF"/>
                </a:solidFill>
                <a:latin typeface="Lora"/>
                <a:ea typeface="Lora"/>
                <a:cs typeface="Lora"/>
                <a:sym typeface="Lora"/>
              </a:rPr>
              <a:t>Transform data with Google Refine Expression Language (GREL)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EFEFEF"/>
              </a:solidFill>
              <a:latin typeface="Lora"/>
              <a:ea typeface="Lora"/>
              <a:cs typeface="Lora"/>
              <a:sym typeface="Lora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EFEFEF"/>
                </a:solidFill>
                <a:latin typeface="Lora"/>
                <a:ea typeface="Lora"/>
                <a:cs typeface="Lora"/>
                <a:sym typeface="Lora"/>
              </a:rPr>
              <a:t>Joining the 245$a and 245$b to create the Title field</a:t>
            </a:r>
          </a:p>
        </p:txBody>
      </p:sp>
      <p:sp>
        <p:nvSpPr>
          <p:cNvPr id="186" name="Shape 186"/>
          <p:cNvSpPr txBox="1"/>
          <p:nvPr/>
        </p:nvSpPr>
        <p:spPr>
          <a:xfrm>
            <a:off x="6621750" y="364275"/>
            <a:ext cx="26223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E599"/>
                </a:solidFill>
                <a:latin typeface="Pacifico"/>
                <a:ea typeface="Pacifico"/>
                <a:cs typeface="Pacifico"/>
                <a:sym typeface="Pacifico"/>
              </a:rPr>
              <a:t>OpenRefine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/>
        </p:nvSpPr>
        <p:spPr>
          <a:xfrm>
            <a:off x="6668450" y="971075"/>
            <a:ext cx="2828100" cy="9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3F3F3"/>
                </a:solidFill>
                <a:latin typeface="Lora"/>
                <a:ea typeface="Lora"/>
                <a:cs typeface="Lora"/>
                <a:sym typeface="Lora"/>
              </a:rPr>
              <a:t>Splitting values</a:t>
            </a:r>
          </a:p>
        </p:txBody>
      </p:sp>
      <p:pic>
        <p:nvPicPr>
          <p:cNvPr id="192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025" y="419624"/>
            <a:ext cx="5990525" cy="440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 txBox="1"/>
          <p:nvPr/>
        </p:nvSpPr>
        <p:spPr>
          <a:xfrm>
            <a:off x="6668450" y="1476350"/>
            <a:ext cx="1869300" cy="19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EFEFEF"/>
                </a:solidFill>
                <a:latin typeface="Lora"/>
                <a:ea typeface="Lora"/>
                <a:cs typeface="Lora"/>
                <a:sym typeface="Lora"/>
              </a:rPr>
              <a:t>The 246 must be split into two or three fields: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EFEFEF"/>
              </a:solidFill>
              <a:latin typeface="Lora"/>
              <a:ea typeface="Lora"/>
              <a:cs typeface="Lora"/>
              <a:sym typeface="Lora"/>
            </a:endParaRPr>
          </a:p>
          <a:p>
            <a:pPr indent="-228600" lvl="0" marL="457200" rtl="0">
              <a:spcBef>
                <a:spcPts val="0"/>
              </a:spcBef>
              <a:buClr>
                <a:srgbClr val="EFEFEF"/>
              </a:buClr>
              <a:buFont typeface="Lora"/>
              <a:buChar char="-"/>
            </a:pPr>
            <a:r>
              <a:rPr lang="en">
                <a:solidFill>
                  <a:srgbClr val="EFEFEF"/>
                </a:solidFill>
                <a:latin typeface="Lora"/>
                <a:ea typeface="Lora"/>
                <a:cs typeface="Lora"/>
                <a:sym typeface="Lora"/>
              </a:rPr>
              <a:t>Alternative Title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EFEFEF"/>
              </a:solidFill>
              <a:latin typeface="Lora"/>
              <a:ea typeface="Lora"/>
              <a:cs typeface="Lora"/>
              <a:sym typeface="Lora"/>
            </a:endParaRPr>
          </a:p>
          <a:p>
            <a:pPr indent="-228600" lvl="0" marL="457200" rtl="0">
              <a:spcBef>
                <a:spcPts val="0"/>
              </a:spcBef>
              <a:buClr>
                <a:srgbClr val="EFEFEF"/>
              </a:buClr>
              <a:buFont typeface="Lora"/>
              <a:buChar char="-"/>
            </a:pPr>
            <a:r>
              <a:rPr lang="en">
                <a:solidFill>
                  <a:srgbClr val="EFEFEF"/>
                </a:solidFill>
                <a:latin typeface="Lora"/>
                <a:ea typeface="Lora"/>
                <a:cs typeface="Lora"/>
                <a:sym typeface="Lora"/>
              </a:rPr>
              <a:t>First line of verse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EFEFEF"/>
              </a:solidFill>
              <a:latin typeface="Lora"/>
              <a:ea typeface="Lora"/>
              <a:cs typeface="Lora"/>
              <a:sym typeface="Lora"/>
            </a:endParaRPr>
          </a:p>
          <a:p>
            <a:pPr indent="-228600" lvl="0" marL="457200" rtl="0">
              <a:spcBef>
                <a:spcPts val="0"/>
              </a:spcBef>
              <a:buClr>
                <a:srgbClr val="EFEFEF"/>
              </a:buClr>
              <a:buFont typeface="Lora"/>
              <a:buChar char="-"/>
            </a:pPr>
            <a:r>
              <a:rPr lang="en">
                <a:solidFill>
                  <a:srgbClr val="EFEFEF"/>
                </a:solidFill>
                <a:latin typeface="Lora"/>
                <a:ea typeface="Lora"/>
                <a:cs typeface="Lora"/>
                <a:sym typeface="Lora"/>
              </a:rPr>
              <a:t>First line of chorus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6521700" y="352975"/>
            <a:ext cx="26223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E599"/>
                </a:solidFill>
                <a:latin typeface="Pacifico"/>
                <a:ea typeface="Pacifico"/>
                <a:cs typeface="Pacifico"/>
                <a:sym typeface="Pacifico"/>
              </a:rPr>
              <a:t>OpenRefine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324" y="383049"/>
            <a:ext cx="5795324" cy="437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 txBox="1"/>
          <p:nvPr/>
        </p:nvSpPr>
        <p:spPr>
          <a:xfrm>
            <a:off x="6529500" y="1199625"/>
            <a:ext cx="21090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3F3F3"/>
                </a:solidFill>
                <a:latin typeface="Lora"/>
                <a:ea typeface="Lora"/>
                <a:cs typeface="Lora"/>
                <a:sym typeface="Lora"/>
              </a:rPr>
              <a:t>Splitting values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6662100" y="1679475"/>
            <a:ext cx="1843800" cy="15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EFEFEF"/>
                </a:solidFill>
                <a:latin typeface="Lora"/>
                <a:ea typeface="Lora"/>
                <a:cs typeface="Lora"/>
                <a:sym typeface="Lora"/>
              </a:rPr>
              <a:t>Know your data!</a:t>
            </a:r>
          </a:p>
        </p:txBody>
      </p:sp>
      <p:sp>
        <p:nvSpPr>
          <p:cNvPr id="202" name="Shape 202"/>
          <p:cNvSpPr txBox="1"/>
          <p:nvPr/>
        </p:nvSpPr>
        <p:spPr>
          <a:xfrm>
            <a:off x="6529500" y="383050"/>
            <a:ext cx="26223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E599"/>
                </a:solidFill>
                <a:latin typeface="Pacifico"/>
                <a:ea typeface="Pacifico"/>
                <a:cs typeface="Pacifico"/>
                <a:sym typeface="Pacifico"/>
              </a:rPr>
              <a:t>OpenRefine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025" y="557950"/>
            <a:ext cx="6281575" cy="415319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 txBox="1"/>
          <p:nvPr/>
        </p:nvSpPr>
        <p:spPr>
          <a:xfrm>
            <a:off x="7061050" y="1197325"/>
            <a:ext cx="1475100" cy="20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Extract and save operation history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09" name="Shape 209"/>
          <p:cNvSpPr txBox="1"/>
          <p:nvPr/>
        </p:nvSpPr>
        <p:spPr>
          <a:xfrm>
            <a:off x="6916825" y="557950"/>
            <a:ext cx="26223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E599"/>
                </a:solidFill>
                <a:latin typeface="Pacifico"/>
                <a:ea typeface="Pacifico"/>
                <a:cs typeface="Pacifico"/>
                <a:sym typeface="Pacifico"/>
              </a:rPr>
              <a:t>OpenRefine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0450" y="0"/>
            <a:ext cx="5173549" cy="517354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/>
          <p:nvPr/>
        </p:nvSpPr>
        <p:spPr>
          <a:xfrm>
            <a:off x="3970450" y="0"/>
            <a:ext cx="5257800" cy="5233500"/>
          </a:xfrm>
          <a:prstGeom prst="rect">
            <a:avLst/>
          </a:prstGeom>
          <a:solidFill>
            <a:srgbClr val="ADADAD">
              <a:alpha val="5885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" name="Shape 64"/>
          <p:cNvSpPr txBox="1"/>
          <p:nvPr/>
        </p:nvSpPr>
        <p:spPr>
          <a:xfrm>
            <a:off x="280950" y="784000"/>
            <a:ext cx="3534900" cy="3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E599"/>
                </a:solidFill>
                <a:latin typeface="Pacifico"/>
                <a:ea typeface="Pacifico"/>
                <a:cs typeface="Pacifico"/>
                <a:sym typeface="Pacifico"/>
              </a:rPr>
              <a:t>Agenda: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indent="-3429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Lora"/>
              <a:buChar char="●"/>
            </a:pPr>
            <a:r>
              <a:rPr lang="en" sz="18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The Spencer project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indent="-3429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Lora"/>
              <a:buChar char="●"/>
            </a:pPr>
            <a:r>
              <a:rPr lang="en" sz="18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Re-examining the workflow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indent="-3429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Lora"/>
              <a:buChar char="●"/>
            </a:pPr>
            <a:r>
              <a:rPr lang="en" sz="18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Implementing OpenRefine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indent="-3429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Lora"/>
              <a:buChar char="●"/>
            </a:pPr>
            <a:r>
              <a:rPr lang="en" sz="18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Other uses for OpenRefine in digital collections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D9D9D9"/>
              </a:solidFill>
              <a:latin typeface="Lora"/>
              <a:ea typeface="Lora"/>
              <a:cs typeface="Lora"/>
              <a:sym typeface="Lor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D9D9D9"/>
              </a:solidFill>
              <a:latin typeface="Lora"/>
              <a:ea typeface="Lora"/>
              <a:cs typeface="Lora"/>
              <a:sym typeface="Lor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D9D9D9"/>
              </a:solidFill>
              <a:latin typeface="Lora"/>
              <a:ea typeface="Lora"/>
              <a:cs typeface="Lora"/>
              <a:sym typeface="Lor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D9D9D9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1500" y="235874"/>
            <a:ext cx="3096275" cy="4671774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/>
          <p:nvPr/>
        </p:nvSpPr>
        <p:spPr>
          <a:xfrm>
            <a:off x="1227075" y="4024525"/>
            <a:ext cx="769200" cy="3624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3210725" y="191325"/>
            <a:ext cx="623100" cy="2925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1138075" y="2943650"/>
            <a:ext cx="1347900" cy="4323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8" name="Shape 218"/>
          <p:cNvSpPr txBox="1"/>
          <p:nvPr/>
        </p:nvSpPr>
        <p:spPr>
          <a:xfrm>
            <a:off x="5009975" y="1181425"/>
            <a:ext cx="36177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EFEFEF"/>
                </a:solidFill>
                <a:latin typeface="Lora"/>
                <a:ea typeface="Lora"/>
                <a:cs typeface="Lora"/>
                <a:sym typeface="Lora"/>
              </a:rPr>
              <a:t>Identifying clean up in existing CONTENTdm collections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EFEFEF"/>
              </a:solidFill>
              <a:latin typeface="Lora"/>
              <a:ea typeface="Lora"/>
              <a:cs typeface="Lora"/>
              <a:sym typeface="Lor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EFEFE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19" name="Shape 219"/>
          <p:cNvSpPr txBox="1"/>
          <p:nvPr/>
        </p:nvSpPr>
        <p:spPr>
          <a:xfrm>
            <a:off x="5009975" y="1896362"/>
            <a:ext cx="3096300" cy="28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F3F3F3"/>
              </a:buClr>
              <a:buFont typeface="Lora"/>
              <a:buChar char="●"/>
            </a:pPr>
            <a:r>
              <a:rPr lang="en">
                <a:solidFill>
                  <a:srgbClr val="F3F3F3"/>
                </a:solidFill>
                <a:latin typeface="Lora"/>
                <a:ea typeface="Lora"/>
                <a:cs typeface="Lora"/>
                <a:sym typeface="Lora"/>
              </a:rPr>
              <a:t>Text faceting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3F3F3"/>
              </a:solidFill>
              <a:latin typeface="Lora"/>
              <a:ea typeface="Lora"/>
              <a:cs typeface="Lora"/>
              <a:sym typeface="Lora"/>
            </a:endParaRPr>
          </a:p>
          <a:p>
            <a:pPr indent="-228600" lvl="0" marL="457200" rtl="0">
              <a:spcBef>
                <a:spcPts val="0"/>
              </a:spcBef>
              <a:buClr>
                <a:srgbClr val="F3F3F3"/>
              </a:buClr>
              <a:buFont typeface="Lora"/>
              <a:buChar char="●"/>
            </a:pPr>
            <a:r>
              <a:rPr lang="en">
                <a:solidFill>
                  <a:srgbClr val="F3F3F3"/>
                </a:solidFill>
                <a:latin typeface="Lora"/>
                <a:ea typeface="Lora"/>
                <a:cs typeface="Lora"/>
                <a:sym typeface="Lora"/>
              </a:rPr>
              <a:t>Custom text facets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3F3F3"/>
              </a:solidFill>
              <a:latin typeface="Lora"/>
              <a:ea typeface="Lora"/>
              <a:cs typeface="Lora"/>
              <a:sym typeface="Lora"/>
            </a:endParaRPr>
          </a:p>
          <a:p>
            <a:pPr indent="-228600" lvl="0" marL="457200" rtl="0">
              <a:spcBef>
                <a:spcPts val="0"/>
              </a:spcBef>
              <a:buClr>
                <a:srgbClr val="F3F3F3"/>
              </a:buClr>
              <a:buFont typeface="Lora"/>
              <a:buChar char="●"/>
            </a:pPr>
            <a:r>
              <a:rPr lang="en">
                <a:solidFill>
                  <a:srgbClr val="F3F3F3"/>
                </a:solidFill>
                <a:latin typeface="Lora"/>
                <a:ea typeface="Lora"/>
                <a:cs typeface="Lora"/>
                <a:sym typeface="Lora"/>
              </a:rPr>
              <a:t>Identifying duplicates</a:t>
            </a:r>
          </a:p>
        </p:txBody>
      </p:sp>
      <p:sp>
        <p:nvSpPr>
          <p:cNvPr id="220" name="Shape 220"/>
          <p:cNvSpPr txBox="1"/>
          <p:nvPr/>
        </p:nvSpPr>
        <p:spPr>
          <a:xfrm>
            <a:off x="5009975" y="336175"/>
            <a:ext cx="26223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E599"/>
                </a:solidFill>
                <a:latin typeface="Pacifico"/>
                <a:ea typeface="Pacifico"/>
                <a:cs typeface="Pacifico"/>
                <a:sym typeface="Pacifico"/>
              </a:rPr>
              <a:t>OpenRefine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/>
        </p:nvSpPr>
        <p:spPr>
          <a:xfrm>
            <a:off x="832875" y="623050"/>
            <a:ext cx="4126200" cy="17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E599"/>
                </a:solidFill>
                <a:latin typeface="Pacifico"/>
                <a:ea typeface="Pacifico"/>
                <a:cs typeface="Pacifico"/>
                <a:sym typeface="Pacifico"/>
              </a:rPr>
              <a:t>Invaluable Resources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832875" y="1273175"/>
            <a:ext cx="6402300" cy="27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latin typeface="Lora"/>
                <a:ea typeface="Lora"/>
                <a:cs typeface="Lora"/>
                <a:sym typeface="Lora"/>
                <a:hlinkClick r:id="rId3"/>
              </a:rPr>
              <a:t>http://openrefine.org/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u="sng">
              <a:solidFill>
                <a:schemeClr val="hlink"/>
              </a:solidFill>
              <a:latin typeface="Lora"/>
              <a:ea typeface="Lora"/>
              <a:cs typeface="Lora"/>
              <a:sym typeface="Lora"/>
              <a:hlinkClick r:id="rId4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latin typeface="Lora"/>
                <a:ea typeface="Lora"/>
                <a:cs typeface="Lora"/>
                <a:sym typeface="Lora"/>
                <a:hlinkClick r:id="rId5"/>
              </a:rPr>
              <a:t>http://freeyourmetadata.org/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u="sng">
              <a:solidFill>
                <a:schemeClr val="hlink"/>
              </a:solidFill>
              <a:latin typeface="Lora"/>
              <a:ea typeface="Lora"/>
              <a:cs typeface="Lora"/>
              <a:sym typeface="Lora"/>
              <a:hlinkClick r:id="rId6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latin typeface="Lora"/>
                <a:ea typeface="Lora"/>
                <a:cs typeface="Lora"/>
                <a:sym typeface="Lora"/>
                <a:hlinkClick r:id="rId7"/>
              </a:rPr>
              <a:t>https://github.com/OpenRefine/OpenRefine/wiki/GREL-Functions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u="sng">
              <a:solidFill>
                <a:schemeClr val="hlink"/>
              </a:solidFill>
              <a:latin typeface="Lora"/>
              <a:ea typeface="Lora"/>
              <a:cs typeface="Lora"/>
              <a:sym typeface="Lora"/>
              <a:hlinkClick r:id="rId8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Verborgh, Ruben, and Max De Wilde. </a:t>
            </a:r>
            <a:r>
              <a:rPr i="1" lang="en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Using OpenRefine</a:t>
            </a:r>
            <a:r>
              <a:rPr lang="en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. Birmingham: PACKT Publishing, 2013.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Van Hooland, Seth, and Ruben Verborgh. </a:t>
            </a:r>
            <a:r>
              <a:rPr i="1" lang="en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Linked Data for Libraries, Archives, and Museums: How to Clean, Link, and Publish Your Metadata</a:t>
            </a:r>
            <a:r>
              <a:rPr lang="en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. Chicago: Neal-Schuman, 2014.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978450"/>
            <a:ext cx="1992150" cy="252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9150" y="2074800"/>
            <a:ext cx="2239500" cy="278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9649" y="1183410"/>
            <a:ext cx="2106650" cy="277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37224" y="623025"/>
            <a:ext cx="2364999" cy="2989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5377_64_01.jpg" id="73" name="Shape 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12700" y="73274"/>
            <a:ext cx="2396022" cy="301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22670" y="2400822"/>
            <a:ext cx="2106650" cy="2663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6345" y="2842245"/>
            <a:ext cx="1698699" cy="222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91250" y="2368149"/>
            <a:ext cx="2052749" cy="272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732848" y="-8937"/>
            <a:ext cx="2365000" cy="3181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214850" y="219699"/>
            <a:ext cx="2444500" cy="325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5799" y="73274"/>
            <a:ext cx="2536873" cy="346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598724" y="2225924"/>
            <a:ext cx="2197650" cy="2838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7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8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/>
        </p:nvSpPr>
        <p:spPr>
          <a:xfrm>
            <a:off x="450050" y="790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E599"/>
                </a:solidFill>
                <a:latin typeface="Pacifico"/>
                <a:ea typeface="Pacifico"/>
                <a:cs typeface="Pacifico"/>
                <a:sym typeface="Pacifico"/>
              </a:rPr>
              <a:t>the Beginning</a:t>
            </a:r>
          </a:p>
        </p:txBody>
      </p:sp>
      <p:sp>
        <p:nvSpPr>
          <p:cNvPr id="86" name="Shape 86"/>
          <p:cNvSpPr txBox="1"/>
          <p:nvPr/>
        </p:nvSpPr>
        <p:spPr>
          <a:xfrm>
            <a:off x="311700" y="1432737"/>
            <a:ext cx="4632600" cy="15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EFEFEF"/>
              </a:buClr>
              <a:buSzPct val="100000"/>
              <a:buFont typeface="Lora"/>
            </a:pPr>
            <a:r>
              <a:rPr lang="en" sz="1800">
                <a:solidFill>
                  <a:srgbClr val="EFEFEF"/>
                </a:solidFill>
                <a:latin typeface="Lora"/>
                <a:ea typeface="Lora"/>
                <a:cs typeface="Lora"/>
                <a:sym typeface="Lora"/>
              </a:rPr>
              <a:t>Project started in 1999</a:t>
            </a:r>
          </a:p>
          <a:p>
            <a:pPr indent="-342900" lvl="0" marL="4572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EFEFEF"/>
              </a:buClr>
              <a:buSzPct val="100000"/>
              <a:buFont typeface="Lora"/>
            </a:pPr>
            <a:r>
              <a:rPr lang="en" sz="1800">
                <a:solidFill>
                  <a:srgbClr val="EFEFEF"/>
                </a:solidFill>
                <a:latin typeface="Lora"/>
                <a:ea typeface="Lora"/>
                <a:cs typeface="Lora"/>
                <a:sym typeface="Lora"/>
              </a:rPr>
              <a:t>TexTreasures Grant to digitize 1,000 pieces</a:t>
            </a:r>
          </a:p>
          <a:p>
            <a:pPr indent="-342900" lvl="0" marL="4572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EFEFEF"/>
              </a:buClr>
              <a:buSzPct val="100000"/>
              <a:buFont typeface="Lora"/>
            </a:pPr>
            <a:r>
              <a:rPr lang="en" sz="1800">
                <a:solidFill>
                  <a:srgbClr val="EFEFEF"/>
                </a:solidFill>
                <a:latin typeface="Lora"/>
                <a:ea typeface="Lora"/>
                <a:cs typeface="Lora"/>
                <a:sym typeface="Lora"/>
              </a:rPr>
              <a:t>Descriptive metadata loaded into ILS</a:t>
            </a:r>
          </a:p>
          <a:p>
            <a:pPr indent="-342900" lvl="0" marL="4572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EFEFEF"/>
              </a:buClr>
              <a:buSzPct val="100000"/>
              <a:buFont typeface="Lora"/>
            </a:pPr>
            <a:r>
              <a:rPr lang="en" sz="1800">
                <a:solidFill>
                  <a:srgbClr val="EFEFEF"/>
                </a:solidFill>
                <a:latin typeface="Lora"/>
                <a:ea typeface="Lora"/>
                <a:cs typeface="Lora"/>
                <a:sym typeface="Lora"/>
              </a:rPr>
              <a:t>Static HTML was programmatically generated and placed on server</a:t>
            </a:r>
          </a:p>
        </p:txBody>
      </p:sp>
      <p:pic>
        <p:nvPicPr>
          <p:cNvPr id="87" name="Shape 87"/>
          <p:cNvPicPr preferRelativeResize="0"/>
          <p:nvPr/>
        </p:nvPicPr>
        <p:blipFill rotWithShape="1">
          <a:blip r:embed="rId3">
            <a:alphaModFix/>
          </a:blip>
          <a:srcRect b="13882" l="2028" r="0" t="0"/>
          <a:stretch/>
        </p:blipFill>
        <p:spPr>
          <a:xfrm>
            <a:off x="5068866" y="1152475"/>
            <a:ext cx="3621817" cy="2137324"/>
          </a:xfrm>
          <a:prstGeom prst="rect">
            <a:avLst/>
          </a:prstGeom>
          <a:noFill/>
          <a:ln cap="flat" cmpd="sng" w="2857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88" name="Shape 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8887" y="3862852"/>
            <a:ext cx="3901773" cy="1030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5024"/>
            <a:ext cx="5173549" cy="517354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/>
          <p:nvPr/>
        </p:nvSpPr>
        <p:spPr>
          <a:xfrm>
            <a:off x="-84250" y="-45000"/>
            <a:ext cx="5257800" cy="5233500"/>
          </a:xfrm>
          <a:prstGeom prst="rect">
            <a:avLst/>
          </a:prstGeom>
          <a:solidFill>
            <a:srgbClr val="ADADAD">
              <a:alpha val="5885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5" name="Shape 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487" y="2618675"/>
            <a:ext cx="8201025" cy="116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8025" y="1392850"/>
            <a:ext cx="2857500" cy="94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5824275" y="848850"/>
            <a:ext cx="2571600" cy="11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FFE599"/>
                </a:solidFill>
                <a:latin typeface="Pacifico"/>
                <a:ea typeface="Pacifico"/>
                <a:cs typeface="Pacifico"/>
                <a:sym typeface="Pacifico"/>
              </a:rPr>
              <a:t>Adding Partners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675" y="1653875"/>
            <a:ext cx="8048625" cy="253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/>
          <p:nvPr/>
        </p:nvSpPr>
        <p:spPr>
          <a:xfrm>
            <a:off x="311700" y="487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E599"/>
                </a:solidFill>
                <a:latin typeface="Pacifico"/>
                <a:ea typeface="Pacifico"/>
                <a:cs typeface="Pacifico"/>
                <a:sym typeface="Pacifico"/>
              </a:rPr>
              <a:t>the Workflow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450" y="1680750"/>
            <a:ext cx="8039100" cy="253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311700" y="49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E599"/>
                </a:solidFill>
                <a:latin typeface="Pacifico"/>
                <a:ea typeface="Pacifico"/>
                <a:cs typeface="Pacifico"/>
                <a:sym typeface="Pacifico"/>
              </a:rPr>
              <a:t>the Workflow Revised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450" y="424375"/>
            <a:ext cx="2424149" cy="14531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1732_15_01.jpg" id="115" name="Shape 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1450" y="424379"/>
            <a:ext cx="3082053" cy="39542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RCrecord.JPG" id="116" name="Shape 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0049" y="2109924"/>
            <a:ext cx="3434349" cy="267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/>
          <p:nvPr/>
        </p:nvSpPr>
        <p:spPr>
          <a:xfrm>
            <a:off x="3580275" y="1134000"/>
            <a:ext cx="1874203" cy="891443"/>
          </a:xfrm>
          <a:custGeom>
            <a:pathLst>
              <a:path extrusionOk="0" h="30280" w="31968">
                <a:moveTo>
                  <a:pt x="367" y="30280"/>
                </a:moveTo>
                <a:cubicBezTo>
                  <a:pt x="-680" y="21892"/>
                  <a:pt x="776" y="11716"/>
                  <a:pt x="6754" y="5739"/>
                </a:cubicBezTo>
                <a:cubicBezTo>
                  <a:pt x="12847" y="-354"/>
                  <a:pt x="23350" y="24"/>
                  <a:pt x="31968" y="24"/>
                </a:cubicBezTo>
              </a:path>
            </a:pathLst>
          </a:custGeom>
          <a:noFill/>
          <a:ln cap="flat" cmpd="sng" w="19050">
            <a:solidFill>
              <a:srgbClr val="FFF2CC"/>
            </a:solidFill>
            <a:prstDash val="solid"/>
            <a:round/>
            <a:headEnd len="lg" w="lg" type="oval"/>
            <a:tailEnd len="lg" w="lg" type="stealth"/>
          </a:ln>
        </p:spPr>
      </p:sp>
      <p:pic>
        <p:nvPicPr>
          <p:cNvPr descr="footY.jpg" id="118" name="Shape 118"/>
          <p:cNvPicPr preferRelativeResize="0"/>
          <p:nvPr/>
        </p:nvPicPr>
        <p:blipFill rotWithShape="1">
          <a:blip r:embed="rId6">
            <a:alphaModFix/>
          </a:blip>
          <a:srcRect b="40710" l="43710" r="44455" t="47461"/>
          <a:stretch/>
        </p:blipFill>
        <p:spPr>
          <a:xfrm rot="8188216">
            <a:off x="1005323" y="2123353"/>
            <a:ext cx="575575" cy="72959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/>
          <p:nvPr/>
        </p:nvSpPr>
        <p:spPr>
          <a:xfrm>
            <a:off x="731175" y="2025449"/>
            <a:ext cx="1021816" cy="1655624"/>
          </a:xfrm>
          <a:custGeom>
            <a:pathLst>
              <a:path extrusionOk="0" h="39333" w="30997">
                <a:moveTo>
                  <a:pt x="4439" y="0"/>
                </a:moveTo>
                <a:cubicBezTo>
                  <a:pt x="-462" y="8170"/>
                  <a:pt x="-2082" y="21054"/>
                  <a:pt x="3767" y="28575"/>
                </a:cubicBezTo>
                <a:cubicBezTo>
                  <a:pt x="9758" y="36278"/>
                  <a:pt x="21237" y="39333"/>
                  <a:pt x="30997" y="39333"/>
                </a:cubicBezTo>
              </a:path>
            </a:pathLst>
          </a:custGeom>
          <a:noFill/>
          <a:ln cap="flat" cmpd="sng" w="19050">
            <a:solidFill>
              <a:srgbClr val="FFF2CC"/>
            </a:solidFill>
            <a:prstDash val="solid"/>
            <a:round/>
            <a:headEnd len="lg" w="lg" type="oval"/>
            <a:tailEnd len="lg" w="lg" type="stealth"/>
          </a:ln>
        </p:spPr>
      </p:sp>
      <p:pic>
        <p:nvPicPr>
          <p:cNvPr descr="footY.jpg" id="120" name="Shape 120"/>
          <p:cNvPicPr preferRelativeResize="0"/>
          <p:nvPr/>
        </p:nvPicPr>
        <p:blipFill rotWithShape="1">
          <a:blip r:embed="rId6">
            <a:alphaModFix/>
          </a:blip>
          <a:srcRect b="40710" l="43710" r="44455" t="47461"/>
          <a:stretch/>
        </p:blipFill>
        <p:spPr>
          <a:xfrm rot="5399971">
            <a:off x="1004998" y="3691629"/>
            <a:ext cx="575578" cy="7295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otY.jpg" id="121" name="Shape 121"/>
          <p:cNvPicPr preferRelativeResize="0"/>
          <p:nvPr/>
        </p:nvPicPr>
        <p:blipFill rotWithShape="1">
          <a:blip r:embed="rId6">
            <a:alphaModFix/>
          </a:blip>
          <a:srcRect b="40710" l="43710" r="44455" t="47461"/>
          <a:stretch/>
        </p:blipFill>
        <p:spPr>
          <a:xfrm rot="15">
            <a:off x="4134923" y="1295852"/>
            <a:ext cx="575576" cy="7295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otY.jpg" id="122" name="Shape 122"/>
          <p:cNvPicPr preferRelativeResize="0"/>
          <p:nvPr/>
        </p:nvPicPr>
        <p:blipFill rotWithShape="1">
          <a:blip r:embed="rId6">
            <a:alphaModFix/>
          </a:blip>
          <a:srcRect b="40710" l="43710" r="44455" t="47461"/>
          <a:stretch/>
        </p:blipFill>
        <p:spPr>
          <a:xfrm rot="5400015">
            <a:off x="4611573" y="299128"/>
            <a:ext cx="575576" cy="729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650" y="991724"/>
            <a:ext cx="3770274" cy="363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7299" y="1151325"/>
            <a:ext cx="4103175" cy="3232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/>
          <p:nvPr/>
        </p:nvSpPr>
        <p:spPr>
          <a:xfrm>
            <a:off x="689600" y="429175"/>
            <a:ext cx="20598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2CC"/>
                </a:solidFill>
                <a:latin typeface="Pacifico"/>
                <a:ea typeface="Pacifico"/>
                <a:cs typeface="Pacifico"/>
                <a:sym typeface="Pacifico"/>
              </a:rPr>
              <a:t>MARC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